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</p:sldIdLst>
  <p:sldSz cy="5143500" cx="9144000"/>
  <p:notesSz cx="6858000" cy="9144000"/>
  <p:embeddedFontLst>
    <p:embeddedFont>
      <p:font typeface="Bangers"/>
      <p:regular r:id="rId149"/>
    </p:embeddedFont>
    <p:embeddedFont>
      <p:font typeface="Amaranth"/>
      <p:regular r:id="rId150"/>
      <p:bold r:id="rId151"/>
      <p:italic r:id="rId152"/>
      <p:boldItalic r:id="rId153"/>
    </p:embeddedFont>
    <p:embeddedFont>
      <p:font typeface="Cabin"/>
      <p:regular r:id="rId154"/>
      <p:bold r:id="rId155"/>
      <p:italic r:id="rId156"/>
      <p:boldItalic r:id="rId157"/>
    </p:embeddedFont>
    <p:embeddedFont>
      <p:font typeface="Helvetica Neue"/>
      <p:regular r:id="rId158"/>
      <p:bold r:id="rId159"/>
      <p:italic r:id="rId160"/>
      <p:boldItalic r:id="rId161"/>
    </p:embeddedFont>
    <p:embeddedFont>
      <p:font typeface="Eater"/>
      <p:regular r:id="rId1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font" Target="fonts/Amaranth-regular.fntdata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font" Target="fonts/Bangers-regular.fntdata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162" Type="http://schemas.openxmlformats.org/officeDocument/2006/relationships/font" Target="fonts/Eater-regular.fntdata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font" Target="fonts/HelveticaNeue-boldItalic.fntdata"/><Relationship Id="rId54" Type="http://schemas.openxmlformats.org/officeDocument/2006/relationships/slide" Target="slides/slide50.xml"/><Relationship Id="rId160" Type="http://schemas.openxmlformats.org/officeDocument/2006/relationships/font" Target="fonts/HelveticaNeue-italic.fntdata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font" Target="fonts/HelveticaNeue-bold.fntdata"/><Relationship Id="rId59" Type="http://schemas.openxmlformats.org/officeDocument/2006/relationships/slide" Target="slides/slide55.xml"/><Relationship Id="rId154" Type="http://schemas.openxmlformats.org/officeDocument/2006/relationships/font" Target="fonts/Cabin-regular.fntdata"/><Relationship Id="rId58" Type="http://schemas.openxmlformats.org/officeDocument/2006/relationships/slide" Target="slides/slide54.xml"/><Relationship Id="rId153" Type="http://schemas.openxmlformats.org/officeDocument/2006/relationships/font" Target="fonts/Amaranth-boldItalic.fntdata"/><Relationship Id="rId152" Type="http://schemas.openxmlformats.org/officeDocument/2006/relationships/font" Target="fonts/Amaranth-italic.fntdata"/><Relationship Id="rId151" Type="http://schemas.openxmlformats.org/officeDocument/2006/relationships/font" Target="fonts/Amaranth-bold.fntdata"/><Relationship Id="rId158" Type="http://schemas.openxmlformats.org/officeDocument/2006/relationships/font" Target="fonts/HelveticaNeue-regular.fntdata"/><Relationship Id="rId157" Type="http://schemas.openxmlformats.org/officeDocument/2006/relationships/font" Target="fonts/Cabin-boldItalic.fntdata"/><Relationship Id="rId156" Type="http://schemas.openxmlformats.org/officeDocument/2006/relationships/font" Target="fonts/Cabin-italic.fntdata"/><Relationship Id="rId155" Type="http://schemas.openxmlformats.org/officeDocument/2006/relationships/font" Target="fonts/Cabi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search?q=python+beginners+notebooks&amp;oq=python+beginners+notebooks&amp;aqs=chrome..69i57.4975j0j1&amp;sourceid=chrome&amp;ie=UTF-8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quest.io/blog/jupyter-notebook-tutorial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camp.com/community/tutorials/tutorial-jupyter-notebook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lyticsvidhya.com/blog/2018/05/starters-guide-jupyter-notebook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reilly.com/ideas/the-intertwingularity-is-near-when-humans-transcend-print-media?utm_medium=content+synd&amp;utm_source=12320&amp;utm_campaign=jpny18&amp;utm_content=intertwingularity+tweet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2da580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2da580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hi, I'm Joel, and I don't like notebooks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2da58057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2da58057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make livecoding videos, so I think a lot about how to illustrate concepts with code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d168d2fd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d168d2fd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was easy to do in ipython was not easy in notebooks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d168d2fd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d168d2fd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this is something I do a lot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d4f53c8a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d4f53c8a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similarly, I paste a lot of code into github discussions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d168d2fd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d168d2fd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more thing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d168d2fd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d168d2fd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I restart the kernel and run all, execution stops as soon as it encounters the (expected) error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d168d2fd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d168d2fd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turns out there is a way to get execution to keep going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it's kind of complicated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cb131922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cb131922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in particular it would mean I can only share the notebook with people who have gone through all these steps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cbe0895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cbe0895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people use notebooks as teaching tools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it's so easy to make bad teaching notebooks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https://media.giphy.com/media/LweK4Ma6Chp8k/giphy.gif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cbe08952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cbe08952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I get that it's cool that your tutorial includes a whole bunch of runnable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I disagree that a whole pile of runnable code makes for a good tutorial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 even that your tutorial is somehow better on account of you being able to run every code snippet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cbe08952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cbe08952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official jupyter list of notable notebooks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are the introductory tutorials that the jupyter people thought were worth highlighting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there's one that's a python tutorial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I bet it's a pretty good python tutorial that showcases the power of notebooks and the beauty of Python, right?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ce315c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ce315c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sometimes I blog about Python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cbe08952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cbe08952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whole tutorial is like this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cbe08952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cbe08952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canonical shift-enter tutorial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https://frinkiac.com/video/S07E07/GCeReNOqm3KO3z1TlpUYE0Ngxug=.gif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cbe08952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cbe08952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calling this a "tutorial" is generous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it's some executable cells with cursory explanations above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yet this was listed as one of the four "Introductory Tutorials" on the official list of curated "notable" notebooks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not for the executable cells, no one would pay attention to a tutorial like this, let alone list it as notable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d168d2fd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d168d2fd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addition to making it easy to teach poorly, notebooks make it hard to teach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https://media.giphy.com/media/ueL9odWMdyJr2/giphy.gif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d168d2fd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d168d2fd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from a real book (written by 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d168d2fd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d168d2fd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occasionally people will tell me that I should make a notebook version of my book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e9d6c61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e9d6c61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I'm developing a class representing a database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whole thing would be several pages of code if I dumped it all at once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I introduce one method at a time and explain it and show how it works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d168d2fd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d168d2fd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the requirement that every code snippet be runnable is incompatible with the way I want to write my book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sometimes people tell me that I should instead write my book in such a way that every snippet is runnable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(usually these are people who have not written books themselves)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d168d2fd3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d168d2fd3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I hate it when books dump hundreds of lines of code on you all at once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 made an extremely deliberate decision not to write mine that way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d168d2fd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d168d2fd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I'm not the only one who wants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https://github.com/jupyter/notebook/issues/1243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428e2eb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428e2eb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 co-host a podcast with Andrew Musselman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yes, I know it's been a while since we released an episode, that's my fault, I need to edit them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d168d2fd3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d168d2fd3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use "jupyter dynamic classes" if you just percent percent add to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d168d2fd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3d168d2fd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or, this one is clever, you can keep redefining a class as a subclass of itself over and over again, adding a new method each time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d168d2fd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d168d2fd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was also suggested just to manually stick the new methods on the class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d168d2fd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d168d2fd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one of these suggestions require me to present "unnatural"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use code to communicate clearly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fb17d64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fb17d64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here's a simple example (also from my book) about why you might want to use a set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62da5805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62da580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what do I do?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d168d2fd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d168d2fd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write my tutorials in markdown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 </a:t>
            </a:r>
            <a:r>
              <a:rPr i="1" lang="en"/>
              <a:t>look</a:t>
            </a:r>
            <a:r>
              <a:rPr lang="en"/>
              <a:t> almost the same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means you can't run them line by line by pressing control-enter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which is fine, I don't want that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it means I'm forced to *tutor* you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d168d2fd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d168d2fd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write code in the editor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run it in the console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repeat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62da58057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62da58057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62da5805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62da5805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so, is there anything you could do to win me over?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c5e2a5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c5e2a5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that's me, what about you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 assume since you're at this conference you think that notebooks are great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 assume since you're at this talk you want me to change your mind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https://i.imgflip.com/2ajw0u.jpg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d168d2fd3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d168d2fd3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jake plan would treat notebooks as immutable, append-only documents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how physical lab notebooks work (or are supposed to work)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I suspect you would hate that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a352e93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a352e93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a tiny thing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a428e2eb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a428e2eb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love my autocompletes, and I feel like I'm coding with half my brain when I'm deprived of them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a428e2eb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a428e2eb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want my editor to catch my mistakes as I make them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a428e2eb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a428e2eb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people are going to share their code in notebooks, they should have to tell me what versions of things they're using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(yes, a lot of non-notebook code is very bad about this too)</a:t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a428e2eb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a428e2eb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finally we should make it as easy as possible (and strongly encourage people) to factor their code into modules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https://media.giphy.com/media/q7UMby9U8hW3C/giphy.gif</a:t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a428e2eb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a428e2eb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those things are probably not going to happen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instead, you're going to keep liking notebooks for the reasons you like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I'm going to keep not liking them for the reasons I don't like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hopefully my criticisms can help you in some way</a:t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a428e2eb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a428e2eb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conclusion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hope this was not an unhelpful way to spend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 hope you learned something about how to do better science and write better code and use your tools more effectively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7ce315c7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7ce315c7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 sure to come to my next talk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cbe08952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cbe08952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thanks for coming!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55ec345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55ec345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couple of things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a428e2eb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a428e2eb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a428e2eb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a428e2eb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a428e2eb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a428e2eb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a428e2eb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a428e2eb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https://i.imgflip.com/2ajwi5.jpg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088956b04_640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088956b04_640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know you have folders full of these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even I have folders full of these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55ec345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55ec34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I have tried very hard not to misrepresent notebooks</a:t>
            </a:r>
            <a:endParaRPr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but it's possible that I have done inadvertently</a:t>
            </a:r>
            <a:endParaRPr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anyway, I have a lot of criticisms, so even if one is off base they can't all be</a:t>
            </a:r>
            <a:endParaRPr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also, it's possible (even likely) that there are e.g. complicated add-ins that I don't know about that address some of my concerns</a:t>
            </a:r>
            <a:endParaRPr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talk is generally about notebooks </a:t>
            </a:r>
            <a:r>
              <a:rPr i="1" lang="en">
                <a:solidFill>
                  <a:schemeClr val="dk1"/>
                </a:solidFill>
              </a:rPr>
              <a:t>as most people use them in practice</a:t>
            </a:r>
            <a:r>
              <a:rPr lang="en">
                <a:solidFill>
                  <a:schemeClr val="dk1"/>
                </a:solidFill>
              </a:rPr>
              <a:t>, because that's all I really know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d4f53c8a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d4f53c8a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addition, there is a new product called jupyterlab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was not released when I proposed this talk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haven't spent a lot of time with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 of the talk is about classic notebooks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jupyterlab addresses some of my concerns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2da580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2da580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before I get into my complaints, it's only fair to talk about the things I do like about notebooks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ce315c7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ce315c7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love well-documented code, and so I love the idea of interspersing markdown with code blocks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da7b464f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da7b464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also, inline plots are pretty great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story around plotting in the python console is not good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2da58057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2da58057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it's likely I'm the only one at this conference, but out in the real world there are dozens of us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2da580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2da580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ok, so now let's talk about the things I don't like about notebooks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ce315c7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ce315c7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my #1 complaint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notebooks have tons of hidden state that's easy to screw up and difficult to reason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https://i.gifer.com/1CX7.gif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d7e8a3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d7e8a3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ok, so here's some really simple python.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define a function f that adds two to a number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call that function on 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expect the result to be 4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168d2fd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168d2fd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here's that same code in a notebook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except that it doesn't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because I ran the cells out of order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there's a missing [1] and who knows what it was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d168d2fd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d168d2fd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ok, here's another attempt, this one also doesn't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because there's some computation that ran between the first two cells that I can't see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d168d2fd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d168d2fd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so, you know, on one hand one of the pitches for notebooks is that they're great for iterative development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 the other hand they're dangerous and confusing unless you run the cells precisely in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https://i.imgflip.com/2egqlc.jpg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d168d2fd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d168d2fd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of you are thinking that my REPL has plenty of hidden state too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428e2eb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428e2eb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which it does, but that state was built up in a linear fashion, which I can see just by scrolling back in my terminal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428e2eb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a428e2eb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yes, I can see the history of commands if I go out of my way and use %history magic in a cell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428e2eb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a428e2eb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reasoning about state is one of the hardest parts of coding, and so we try should make it as easy as possible for people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600ce1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600ce1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did we end up here?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was angry about notebooks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rage-tweeted that I wanted to give a talk about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guess someone was listening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428e2eb8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428e2eb8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as difficult as possible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428e2eb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428e2eb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here's another 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real, I didn't photoshop it or hack the HTML or anything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428e2eb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428e2eb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just edited the first cell and didn't execute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did this on purpose, but you could certainly do that by accident as well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ce315c7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7ce315c7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second gripe is that notebooks are difficult for beginners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someone comes to you wanting to get started in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you tell them to use notebooks, but…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https://media.giphy.com/media/TvL78zj3pZ0yY/giphy.gif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428e2eb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428e2eb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sorts of hidden state complications I'm unhappy about are not obvious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d7fe085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d7fe085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most people's experience of how code works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ability to run bits of code in arbitrary order is </a:t>
            </a:r>
            <a:r>
              <a:rPr i="1" lang="en"/>
              <a:t>weird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d168d2fd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d168d2fd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I went looking for beginner guides to see what they have to say on the issue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didn't cherry pick, these examples are all from the first page of google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https://www.google.com/search?q=python+beginners+notebooks&amp;oq=python+beginners+notebooks&amp;aqs=chrome..69i57.4975j0j1&amp;sourceid=chrome&amp;ie=UTF-8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d168d2fd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d168d2fd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dataquest, to their credit, mentions the issue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although they simply tell you that "this will work regardless of the order of the cells"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"DON'T RUN YOUR CELLS OUT OF ORDER YOU FOOL"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then they casually mention that you should keep an eye on the order of execution markers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your notebook is longer than a single screen? :shrug: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https://www.dataquest.io/blog/jupyter-notebook-tutorial/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d168d2fd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d168d2fd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_definitive guide_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doesn't mention the issue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https://www.datacamp.com/community/tutorials/tutorial-jupyter-notebook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d168d2fd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d168d2fd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science luminaries thought it sounded like "an unhelpful way to spend time"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d168d2fd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d168d2fd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comprehensive beginners guide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also doesn't mention the issue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https://www.analyticsvidhya.com/blog/2018/05/starters-guide-jupyter-notebook/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d168d2fd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d168d2fd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back to our original example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428e2eb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a428e2eb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fact, the tweet that launched this talk was based on me being angry after yet another instance of helping a python newcomer who had gotten utterly confused by the cocked-up state in their notebook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d7086b4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d7086b4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might be thinking that lots of beginners use notebooks, so they can't be that confusing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I'm saying they make getting started more confusing than it needs to be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by adding an extra source of complexity and errors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ce315c7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7ce315c7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writing good code is largely about developing good habits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notebooks encourage </a:t>
            </a:r>
            <a:r>
              <a:rPr i="1" lang="en"/>
              <a:t>bad</a:t>
            </a:r>
            <a:r>
              <a:rPr lang="en"/>
              <a:t> habits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9421ce1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9421ce1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know you have folders full of these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even I have folders full of these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9421ce1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9421ce1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notebooks don't </a:t>
            </a:r>
            <a:r>
              <a:rPr i="1" lang="en"/>
              <a:t>have</a:t>
            </a:r>
            <a:r>
              <a:rPr lang="en"/>
              <a:t> to encourage bad habits, but this is what we're up against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at least, this is what I'm up against, for all I know you may be for this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this tweet is the antithesis of 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take one thing away from my talk, it's that data science should follow the rules of good software engineering!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a428e2eb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a428e2eb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a mindset that says that "good engineering" is only for "production code"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428e2eb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428e2eb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that it's fine to be sloppy when you're just trying things out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428e2eb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a428e2eb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sometimes this is justified as that it's important to write code as fast as possible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that not following software engineering best practices facilitates that, QED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don't necessarily agree that that's the case,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also unless you're doing some kind of livecoding stunt you should be way more concerned about coding well than coding fast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have a job that requires otherwise, I encourage you to look for a better one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2da580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2da580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so, what kind of person not only doesn't like notebooks but goes to a conference about notebooks to talk about how he doesn't like notebooks?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857eff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8857eff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an outsider I get the impression that a lot of the jupyter ecosystem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consists of tools to work around people's bad habits so they don't have to fix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here's a blog post that I think I came across on Twitter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to use jupyter notebooks "the right way"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it's a random post, but it does have applause from Paco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https://blog.sicara.com/present-data-science-results-jupyter-notebook-import-into-another-108433bc8505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8857eff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8857eff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so, you have a function whose details you don't want in your final output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a428e2eb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a428e2eb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which, it turns out, is already a solved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https://i.imgflip.com/2e0pj4.jpg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cbe08952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cbe08952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the comments, people raised this issue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author acknowledged that his recommendations were not good, but that they were second-best given that data scientists write crap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nonetheless, the blog post is still titled "the right way"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it's not like this way is even any faster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cb131922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cb131922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only do notebooks encourage bad habits, they also discourage good 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https://i.makeagif.com/media/4-24-2016/vC9Rf-.gif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d4f53c8a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d4f53c8a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here's the code from my famous "livecoding a deep learning library" demonstration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without going into details, you'll notice how I create a module for each concept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make interfaces and classes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it's clean and understandable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write tests for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reuse it in other projects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something I code from scratch in an hour, so you can't tell me it's too slow to write your code this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https://media.giphy.com/media/xUA7b0Klw8Wfor7FWo/giphy.gif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cbe0895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cbe0895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do you know your code is correct? you write tests for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do you know your code stays correct after you make changes to it? you run the tests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 this important for scientific code? my god yes.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do you write tests for code that's in a notebook? not easily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https://i.embed.ly/1/image?url=https%3A%2F%2Fmedia.giphy.com%2Fmedia%2FMJO2n6UT6LGGA%2Fgiphy.gif&amp;key=a19fcc184b9711e1b4764040d3dc5c07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cb131922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cb131922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probably don't write your python with type annotations like this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you probably don't use mypy to type check your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partly because I don't lecture you enough about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partly because notebooks aren't really helpful for this code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you should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you're curious, come talk to me, mypy is pretty much my favorite subject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cb131922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cb131922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not cheap talk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work on a</a:t>
            </a:r>
            <a:r>
              <a:rPr lang="en"/>
              <a:t> deep learning library for NLP researchers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last thing we want is for people to do bad science using our platform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we test the hell out of it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cb1319227_1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cb1319227_1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we tell our users to test the hell out of their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even though they're just "doing experiments"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fact, our tutorials include writing unit tests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2da58057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2da58057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I'm a research engineer at the Allen Institute for Artificial Intelligence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job is Python, library design, and reproducible science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I have a few thoughts on those topics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cb131922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cb131922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put aside all the hidden state and bad habit stuff.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coding in a notebook is not that helpful an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this is one of those things where if you only ever code in notebooks, you might not know what you're missing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https://media.giphy.com/media/3ohzdUpoRv0VAOX8sg/giphy.gif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fb17d6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fb17d6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d4f53c8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d4f53c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text editor pops up autosuggest as soon as I type the period without me having to do anything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a notebook I have to first </a:t>
            </a:r>
            <a:r>
              <a:rPr i="1" lang="en"/>
              <a:t>run the cell</a:t>
            </a:r>
            <a:r>
              <a:rPr lang="en"/>
              <a:t> then </a:t>
            </a:r>
            <a:r>
              <a:rPr i="1" lang="en"/>
              <a:t>in a new cell</a:t>
            </a:r>
            <a:r>
              <a:rPr lang="en"/>
              <a:t> press tab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a small amount of work, but it's </a:t>
            </a:r>
            <a:r>
              <a:rPr i="1" lang="en"/>
              <a:t>more than zero work</a:t>
            </a:r>
            <a:r>
              <a:rPr lang="en"/>
              <a:t> (and it requires me to work differently) which means that most of the time I won't bother with it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cb1319227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cb1319227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similarly, my editor pops up the docstring and arguments </a:t>
            </a:r>
            <a:r>
              <a:rPr i="1" lang="en"/>
              <a:t>without me having to do anything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a notebook I have to delete the parenthesis and add a question mark and execute a cell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a428e2eb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a428e2eb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notebook autocomplete is very strange, as it seems to favor files in the current directory over local variables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cb1319227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cb1319227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text editor can also look at type annotations (always use type annotations!) and offer me autosuggest based on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this is possible in jupyter notebooks, I couldn't figure out a way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fb17d648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fb17d648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ok, you don't use type annotations,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here's something you probably do use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e82be7e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e82be7e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found a "contributed extension" that makes autocomplete better, but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has a non-obvious name and took several steps to install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it still is lacking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cb1319227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cb1319227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integrated linter highlights errors and likely errors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again, I don't know how to do this in notebooks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cb1319227_1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cb1319227_1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what's that, you want linting in your notebook?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2da58057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2da58057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won't</a:t>
            </a:r>
            <a:r>
              <a:rPr lang="en"/>
              <a:t> call myself a Python "expert"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(never call yourself an "expert")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I'm pretty good at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I've been using it for many, many years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 have many strong opinions about how to code in Python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cb1319227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cb1319227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d4f53c8a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d4f53c8a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I just need to use jupyterlab?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what happened when I tried to do tab completion in its text editor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7ce315c7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7ce315c7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ce7f4e3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ce7f4e3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saw this on twitter recently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write some of your code in one notebook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write other of your code in a different notebook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tried to think up non-evil applications of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https://i.imgflip.com/2e104c.jpg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7c5e2a5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7c5e2a5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I could only think of evil applications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ce315c7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ce315c7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7ce315c7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7ce315c7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https://www.oreilly.com/ideas/the-intertwingularity-is-near-when-humans-transcend-print-media?utm_medium=content+synd&amp;utm_source=12320&amp;utm_campaign=jpny18&amp;utm_content=intertwingularity+tweet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https://media.giphy.com/media/YWqNggbu9QRhu/giphy.gif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cbe0895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cbe0895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I'm serious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d7fe085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d7fe085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don't just take it from me, take it from fchollet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poorly factored code is bad science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notebooks are a recipe for poorly factored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https://twitter.com/fchollet/status/1018396455533506560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d168d2f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d168d2f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here's one example that actually happened to 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co-workers and I wanted to create a neural network to generate music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2da58057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2da58057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Chief Data Scientist at VoloMetrix (acquired by Microsoft)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have managed and mentored data scientists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wrote a popular book on data science --&gt;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second edition coming soon!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Python 3.6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hints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deep learning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better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new chapter "I Don't Like Notebooks"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and many other improvements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d168d2f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d168d2f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surely, someone has done this before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d168d2fd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d168d2f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the look of that repo is not promising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d168d2fd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d168d2fd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ok, so lots of imports but no versions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 that pytorch 0.3? 0.4? maybe I could guess based on the commit date?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a352e93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a352e93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an aside, this is what I found when I googled about requirements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d168d2fd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d168d2fd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so, again, here's the notebook for training the model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d168d2fd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d168d2f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d168d2f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d168d2f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nbconvert doesn't really solve my problem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d168d2fd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d168d2fd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cbe0895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cbe0895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imagine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cbe08952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cbe08952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ce315c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ce315c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spent a couple of years as a SWE at Google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currently a core engineer on AllenNLP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(which is very well engineered)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ce7f4e3d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ce7f4e3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how we do things on my team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here's the code for training an ELMo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code behind the ACL best paper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tells you exactly what to install, how to run it, and how to supply your own parameters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b55ec34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b55ec34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once code is in a notebook, it's nontrivial to get it out of a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https://media.giphy.com/media/86X7yW81ycvN6/giphy.gif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d168d2fd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d168d2fd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so, I hang out on the pytorch slack, usually in the #beginner channel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d168d2fd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d168d2fd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somewhat of a beginner, I am familiar with beginners mistakes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 know how to distill them down to their essences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d168d2fd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d168d2fd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I </a:t>
            </a:r>
            <a:r>
              <a:rPr lang="en"/>
              <a:t>create a minimum viable reproduction in ipython and then paste it into slack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yes it took me a few tries to get the reproduction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b55ec345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b55ec34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sure, I'll try doing it in a notebook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d168d2fd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d168d2fd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just need to copy and paste the results into slack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d168d2fd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d168d2fd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first thing I tried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includes header cruft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makes no distinction between inputs and outputs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d168d2fd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d168d2fd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was the second thing I tried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didn't actually do anything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d168d2fd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d168d2fd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third thing I tried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copied the inputs but not the outputs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●"/>
              <a:defRPr sz="18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1.gif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2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7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7.png"/><Relationship Id="rId4" Type="http://schemas.openxmlformats.org/officeDocument/2006/relationships/image" Target="../media/image145.png"/><Relationship Id="rId5" Type="http://schemas.openxmlformats.org/officeDocument/2006/relationships/image" Target="../media/image12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7.png"/><Relationship Id="rId4" Type="http://schemas.openxmlformats.org/officeDocument/2006/relationships/image" Target="../media/image145.png"/><Relationship Id="rId5" Type="http://schemas.openxmlformats.org/officeDocument/2006/relationships/image" Target="../media/image129.png"/><Relationship Id="rId6" Type="http://schemas.openxmlformats.org/officeDocument/2006/relationships/image" Target="../media/image165.gif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3.gif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7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9.png"/><Relationship Id="rId4" Type="http://schemas.openxmlformats.org/officeDocument/2006/relationships/image" Target="../media/image128.gif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4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50.gif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4.png"/><Relationship Id="rId4" Type="http://schemas.openxmlformats.org/officeDocument/2006/relationships/image" Target="../media/image17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8.jpg"/><Relationship Id="rId4" Type="http://schemas.openxmlformats.org/officeDocument/2006/relationships/image" Target="../media/image4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4.png"/><Relationship Id="rId4" Type="http://schemas.openxmlformats.org/officeDocument/2006/relationships/image" Target="../media/image17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8.png"/><Relationship Id="rId4" Type="http://schemas.openxmlformats.org/officeDocument/2006/relationships/image" Target="../media/image18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2.png"/><Relationship Id="rId4" Type="http://schemas.openxmlformats.org/officeDocument/2006/relationships/image" Target="../media/image30.gif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9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43.png"/><Relationship Id="rId4" Type="http://schemas.openxmlformats.org/officeDocument/2006/relationships/image" Target="../media/image158.png"/><Relationship Id="rId5" Type="http://schemas.openxmlformats.org/officeDocument/2006/relationships/image" Target="../media/image138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7.png"/><Relationship Id="rId4" Type="http://schemas.openxmlformats.org/officeDocument/2006/relationships/image" Target="../media/image13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67.png"/><Relationship Id="rId4" Type="http://schemas.openxmlformats.org/officeDocument/2006/relationships/image" Target="../media/image14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4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9.png"/><Relationship Id="rId4" Type="http://schemas.openxmlformats.org/officeDocument/2006/relationships/image" Target="../media/image172.png"/><Relationship Id="rId5" Type="http://schemas.openxmlformats.org/officeDocument/2006/relationships/image" Target="../media/image16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6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4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6.gif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66.gif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63.gif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56.gif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52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4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6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twitter.com/joelgrus" TargetMode="External"/><Relationship Id="rId4" Type="http://schemas.openxmlformats.org/officeDocument/2006/relationships/hyperlink" Target="http://joelgrus.com/" TargetMode="External"/><Relationship Id="rId9" Type="http://schemas.openxmlformats.org/officeDocument/2006/relationships/image" Target="../media/image151.gif"/><Relationship Id="rId5" Type="http://schemas.openxmlformats.org/officeDocument/2006/relationships/hyperlink" Target="http://adversariallearning.com/" TargetMode="External"/><Relationship Id="rId6" Type="http://schemas.openxmlformats.org/officeDocument/2006/relationships/hyperlink" Target="https://www.youtube.com/user/joelgrus" TargetMode="External"/><Relationship Id="rId7" Type="http://schemas.openxmlformats.org/officeDocument/2006/relationships/hyperlink" Target="https://www.youtube.com/user/joelgrus" TargetMode="External"/><Relationship Id="rId8" Type="http://schemas.openxmlformats.org/officeDocument/2006/relationships/hyperlink" Target="https://soundcloud.com/joel-gru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70.gif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3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4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3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jpg"/><Relationship Id="rId4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6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jpg"/><Relationship Id="rId4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jpg"/><Relationship Id="rId4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5.png"/><Relationship Id="rId4" Type="http://schemas.openxmlformats.org/officeDocument/2006/relationships/image" Target="../media/image96.png"/><Relationship Id="rId5" Type="http://schemas.openxmlformats.org/officeDocument/2006/relationships/image" Target="../media/image29.png"/><Relationship Id="rId6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gif"/><Relationship Id="rId4" Type="http://schemas.openxmlformats.org/officeDocument/2006/relationships/image" Target="../media/image53.png"/><Relationship Id="rId5" Type="http://schemas.openxmlformats.org/officeDocument/2006/relationships/image" Target="../media/image1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gif"/><Relationship Id="rId4" Type="http://schemas.openxmlformats.org/officeDocument/2006/relationships/image" Target="../media/image57.png"/><Relationship Id="rId5" Type="http://schemas.openxmlformats.org/officeDocument/2006/relationships/image" Target="../media/image1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jpg"/><Relationship Id="rId4" Type="http://schemas.openxmlformats.org/officeDocument/2006/relationships/image" Target="../media/image102.png"/><Relationship Id="rId5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Relationship Id="rId4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1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97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18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18.jpg"/><Relationship Id="rId7" Type="http://schemas.openxmlformats.org/officeDocument/2006/relationships/image" Target="../media/image65.png"/><Relationship Id="rId8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18.jpg"/><Relationship Id="rId7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png"/><Relationship Id="rId4" Type="http://schemas.openxmlformats.org/officeDocument/2006/relationships/image" Target="../media/image85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30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74.gif"/><Relationship Id="rId8" Type="http://schemas.openxmlformats.org/officeDocument/2006/relationships/image" Target="../media/image30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91.png"/><Relationship Id="rId6" Type="http://schemas.openxmlformats.org/officeDocument/2006/relationships/image" Target="../media/image81.png"/><Relationship Id="rId7" Type="http://schemas.openxmlformats.org/officeDocument/2006/relationships/image" Target="../media/image9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99.png"/><Relationship Id="rId6" Type="http://schemas.openxmlformats.org/officeDocument/2006/relationships/image" Target="../media/image78.png"/><Relationship Id="rId7" Type="http://schemas.openxmlformats.org/officeDocument/2006/relationships/image" Target="../media/image88.png"/><Relationship Id="rId8" Type="http://schemas.openxmlformats.org/officeDocument/2006/relationships/image" Target="../media/image30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5" Type="http://schemas.openxmlformats.org/officeDocument/2006/relationships/image" Target="../media/image120.png"/><Relationship Id="rId6" Type="http://schemas.openxmlformats.org/officeDocument/2006/relationships/image" Target="../media/image1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gif"/><Relationship Id="rId4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9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6.png"/><Relationship Id="rId4" Type="http://schemas.openxmlformats.org/officeDocument/2006/relationships/image" Target="../media/image1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3.gif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jpg"/><Relationship Id="rId4" Type="http://schemas.openxmlformats.org/officeDocument/2006/relationships/image" Target="../media/image104.png"/><Relationship Id="rId5" Type="http://schemas.openxmlformats.org/officeDocument/2006/relationships/image" Target="../media/image98.gif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9.jpg"/><Relationship Id="rId4" Type="http://schemas.openxmlformats.org/officeDocument/2006/relationships/image" Target="../media/image84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5" Type="http://schemas.openxmlformats.org/officeDocument/2006/relationships/image" Target="../media/image2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3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6.png"/><Relationship Id="rId4" Type="http://schemas.openxmlformats.org/officeDocument/2006/relationships/image" Target="../media/image1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5.png"/><Relationship Id="rId4" Type="http://schemas.openxmlformats.org/officeDocument/2006/relationships/image" Target="../media/image13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3.png"/><Relationship Id="rId4" Type="http://schemas.openxmlformats.org/officeDocument/2006/relationships/image" Target="../media/image124.png"/><Relationship Id="rId5" Type="http://schemas.openxmlformats.org/officeDocument/2006/relationships/image" Target="../media/image9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5.png"/><Relationship Id="rId4" Type="http://schemas.openxmlformats.org/officeDocument/2006/relationships/image" Target="../media/image13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5.png"/><Relationship Id="rId4" Type="http://schemas.openxmlformats.org/officeDocument/2006/relationships/image" Target="../media/image134.png"/><Relationship Id="rId5" Type="http://schemas.openxmlformats.org/officeDocument/2006/relationships/image" Target="../media/image18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8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8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4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4.png"/><Relationship Id="rId4" Type="http://schemas.openxmlformats.org/officeDocument/2006/relationships/image" Target="../media/image110.png"/><Relationship Id="rId5" Type="http://schemas.openxmlformats.org/officeDocument/2006/relationships/image" Target="../media/image10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1.gif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9.png"/><Relationship Id="rId4" Type="http://schemas.openxmlformats.org/officeDocument/2006/relationships/image" Target="../media/image18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6.png"/><Relationship Id="rId4" Type="http://schemas.openxmlformats.org/officeDocument/2006/relationships/image" Target="../media/image13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4294967295" type="ctrTitle"/>
          </p:nvPr>
        </p:nvSpPr>
        <p:spPr>
          <a:xfrm>
            <a:off x="464100" y="17025"/>
            <a:ext cx="85206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I Don't Like Notebooks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-11" y="3057275"/>
            <a:ext cx="90948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Joel Grus (@joelgrus)                    #JupyterCon 2018</a:t>
            </a:r>
            <a:endParaRPr sz="30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type="title"/>
          </p:nvPr>
        </p:nvSpPr>
        <p:spPr>
          <a:xfrm>
            <a:off x="1896750" y="3192950"/>
            <a:ext cx="3195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livecoder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6440093" y="44872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2"/>
          <p:cNvSpPr txBox="1"/>
          <p:nvPr>
            <p:ph type="title"/>
          </p:nvPr>
        </p:nvSpPr>
        <p:spPr>
          <a:xfrm>
            <a:off x="185450" y="221550"/>
            <a:ext cx="3162000" cy="3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basically, </a:t>
            </a:r>
            <a:r>
              <a:rPr lang="en" sz="3600"/>
              <a:t>I have no idea how to copy and paste code + outputs from a notebook into slack</a:t>
            </a:r>
            <a:endParaRPr sz="3600"/>
          </a:p>
        </p:txBody>
      </p:sp>
      <p:pic>
        <p:nvPicPr>
          <p:cNvPr id="850" name="Google Shape;85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689" y="0"/>
            <a:ext cx="56213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1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2" name="Google Shape;852;p112"/>
          <p:cNvSpPr/>
          <p:nvPr/>
        </p:nvSpPr>
        <p:spPr>
          <a:xfrm>
            <a:off x="314900" y="3743250"/>
            <a:ext cx="2903100" cy="1232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as far as I can tell, in JupyterLab even the "ugly" versions don't work!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3"/>
          <p:cNvSpPr txBox="1"/>
          <p:nvPr>
            <p:ph type="title"/>
          </p:nvPr>
        </p:nvSpPr>
        <p:spPr>
          <a:xfrm>
            <a:off x="4224050" y="450150"/>
            <a:ext cx="475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may seem frivolous, but I spend a lot of time debugging people's python issues via slack</a:t>
            </a:r>
            <a:endParaRPr/>
          </a:p>
        </p:txBody>
      </p:sp>
      <p:pic>
        <p:nvPicPr>
          <p:cNvPr id="858" name="Google Shape;858;p113"/>
          <p:cNvPicPr preferRelativeResize="0"/>
          <p:nvPr/>
        </p:nvPicPr>
        <p:blipFill rotWithShape="1">
          <a:blip r:embed="rId3">
            <a:alphaModFix/>
          </a:blip>
          <a:srcRect b="0" l="14515" r="14748" t="0"/>
          <a:stretch/>
        </p:blipFill>
        <p:spPr>
          <a:xfrm>
            <a:off x="117350" y="457200"/>
            <a:ext cx="4051014" cy="4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1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225" y="0"/>
            <a:ext cx="75927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14"/>
          <p:cNvSpPr txBox="1"/>
          <p:nvPr>
            <p:ph type="title"/>
          </p:nvPr>
        </p:nvSpPr>
        <p:spPr>
          <a:xfrm>
            <a:off x="66225" y="1796450"/>
            <a:ext cx="19266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thing for github issues / code reviews</a:t>
            </a:r>
            <a:endParaRPr/>
          </a:p>
        </p:txBody>
      </p:sp>
      <p:sp>
        <p:nvSpPr>
          <p:cNvPr id="866" name="Google Shape;866;p11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other nuisance that I discovered when working on this example!</a:t>
            </a:r>
            <a:endParaRPr/>
          </a:p>
        </p:txBody>
      </p:sp>
      <p:sp>
        <p:nvSpPr>
          <p:cNvPr id="872" name="Google Shape;872;p11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-&gt; restart and run all</a:t>
            </a:r>
            <a:endParaRPr/>
          </a:p>
        </p:txBody>
      </p:sp>
      <p:pic>
        <p:nvPicPr>
          <p:cNvPr id="878" name="Google Shape;87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20574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16"/>
          <p:cNvSpPr/>
          <p:nvPr/>
        </p:nvSpPr>
        <p:spPr>
          <a:xfrm>
            <a:off x="6581725" y="1486500"/>
            <a:ext cx="2405700" cy="30318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error was expected 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(and is part of what I want to demonstrate) 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but halts execution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0" name="Google Shape;880;p11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75" y="156275"/>
            <a:ext cx="7551875" cy="26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6" name="Google Shape;886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050" y="108200"/>
            <a:ext cx="6582227" cy="32364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7" name="Google Shape;887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075" y="2955500"/>
            <a:ext cx="8513075" cy="191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8" name="Google Shape;888;p11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75" y="156275"/>
            <a:ext cx="7551875" cy="26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4" name="Google Shape;89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050" y="108200"/>
            <a:ext cx="6582227" cy="32364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5" name="Google Shape;895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075" y="2955500"/>
            <a:ext cx="8513075" cy="191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6" name="Google Shape;896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4525" y="431350"/>
            <a:ext cx="5558150" cy="31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1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9"/>
          <p:cNvSpPr txBox="1"/>
          <p:nvPr>
            <p:ph type="title"/>
          </p:nvPr>
        </p:nvSpPr>
        <p:spPr>
          <a:xfrm>
            <a:off x="6855625" y="1270700"/>
            <a:ext cx="2247000" cy="21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notebooks make it easy to teach poorly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03" name="Google Shape;903;p11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04" name="Google Shape;90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410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199" cy="343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5" name="Google Shape;915;p121"/>
          <p:cNvCxnSpPr/>
          <p:nvPr/>
        </p:nvCxnSpPr>
        <p:spPr>
          <a:xfrm>
            <a:off x="1611750" y="4262775"/>
            <a:ext cx="3338100" cy="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12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Google Shape;917;p121"/>
          <p:cNvSpPr/>
          <p:nvPr/>
        </p:nvSpPr>
        <p:spPr>
          <a:xfrm>
            <a:off x="3336050" y="3936450"/>
            <a:ext cx="1404600" cy="1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83100" y="2100350"/>
            <a:ext cx="33117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blogger</a:t>
            </a:r>
            <a:endParaRPr sz="4800"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38581" l="0" r="0" t="-909"/>
          <a:stretch/>
        </p:blipFill>
        <p:spPr>
          <a:xfrm>
            <a:off x="3476500" y="2526075"/>
            <a:ext cx="5605450" cy="256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625" y="152401"/>
            <a:ext cx="4999326" cy="16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3643425" y="1416050"/>
            <a:ext cx="29217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Amaranth"/>
                <a:ea typeface="Amaranth"/>
                <a:cs typeface="Amaranth"/>
                <a:sym typeface="Amaranth"/>
              </a:rPr>
              <a:t>...</a:t>
            </a:r>
            <a:endParaRPr sz="6000">
              <a:latin typeface="Amaranth"/>
              <a:ea typeface="Amaranth"/>
              <a:cs typeface="Amaranth"/>
              <a:sym typeface="Amaranth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">
            <a:off x="1" y="14"/>
            <a:ext cx="7803159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2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">
            <a:off x="1" y="14"/>
            <a:ext cx="7803159" cy="51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2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9000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150" y="76200"/>
            <a:ext cx="5544650" cy="2396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7" name="Google Shape;937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675" y="3679638"/>
            <a:ext cx="5048250" cy="1152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8" name="Google Shape;938;p12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9" name="Google Shape;939;p124"/>
          <p:cNvPicPr preferRelativeResize="0"/>
          <p:nvPr/>
        </p:nvPicPr>
        <p:blipFill rotWithShape="1">
          <a:blip r:embed="rId4">
            <a:alphaModFix/>
          </a:blip>
          <a:srcRect b="23884" l="2101" r="14181" t="67254"/>
          <a:stretch/>
        </p:blipFill>
        <p:spPr>
          <a:xfrm>
            <a:off x="1347825" y="3227775"/>
            <a:ext cx="7607524" cy="3479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25"/>
          <p:cNvSpPr txBox="1"/>
          <p:nvPr>
            <p:ph type="title"/>
          </p:nvPr>
        </p:nvSpPr>
        <p:spPr>
          <a:xfrm>
            <a:off x="6858000" y="640600"/>
            <a:ext cx="2286000" cy="3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notebooks make it hard for me to teach well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5" name="Google Shape;945;p12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6" name="Google Shape;94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52400"/>
            <a:ext cx="366897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176" y="152400"/>
            <a:ext cx="3667631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126"/>
          <p:cNvCxnSpPr/>
          <p:nvPr/>
        </p:nvCxnSpPr>
        <p:spPr>
          <a:xfrm>
            <a:off x="4394475" y="405150"/>
            <a:ext cx="0" cy="42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126"/>
          <p:cNvSpPr/>
          <p:nvPr/>
        </p:nvSpPr>
        <p:spPr>
          <a:xfrm>
            <a:off x="114500" y="1524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this is from a real book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55" name="Google Shape;955;p126"/>
          <p:cNvSpPr/>
          <p:nvPr/>
        </p:nvSpPr>
        <p:spPr>
          <a:xfrm>
            <a:off x="114500" y="6858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written by me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56" name="Google Shape;956;p126"/>
          <p:cNvSpPr/>
          <p:nvPr/>
        </p:nvSpPr>
        <p:spPr>
          <a:xfrm>
            <a:off x="114500" y="12192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bin"/>
                <a:ea typeface="Cabin"/>
                <a:cs typeface="Cabin"/>
                <a:sym typeface="Cabin"/>
              </a:rPr>
              <a:t>Data Science from Scratch</a:t>
            </a:r>
            <a:endParaRPr i="1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57" name="Google Shape;957;p126"/>
          <p:cNvSpPr/>
          <p:nvPr/>
        </p:nvSpPr>
        <p:spPr>
          <a:xfrm>
            <a:off x="114500" y="17526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available wherever books are sold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58" name="Google Shape;958;p12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9" name="Google Shape;959;p126"/>
          <p:cNvSpPr/>
          <p:nvPr/>
        </p:nvSpPr>
        <p:spPr>
          <a:xfrm>
            <a:off x="114500" y="22860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2</a:t>
            </a:r>
            <a:r>
              <a:rPr baseline="30000" lang="en">
                <a:latin typeface="Cabin"/>
                <a:ea typeface="Cabin"/>
                <a:cs typeface="Cabin"/>
                <a:sym typeface="Cabin"/>
              </a:rPr>
              <a:t>nd</a:t>
            </a:r>
            <a:r>
              <a:rPr lang="en">
                <a:latin typeface="Cabin"/>
                <a:ea typeface="Cabin"/>
                <a:cs typeface="Cabin"/>
                <a:sym typeface="Cabin"/>
              </a:rPr>
              <a:t> edition being written as we speak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0" name="Google Shape;960;p126"/>
          <p:cNvSpPr/>
          <p:nvPr/>
        </p:nvSpPr>
        <p:spPr>
          <a:xfrm>
            <a:off x="2303975" y="1911025"/>
            <a:ext cx="2075652" cy="107773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OK, n</a:t>
            </a:r>
            <a:r>
              <a:rPr lang="en">
                <a:latin typeface="Cabin"/>
                <a:ea typeface="Cabin"/>
                <a:cs typeface="Cabin"/>
                <a:sym typeface="Cabin"/>
              </a:rPr>
              <a:t>ot </a:t>
            </a:r>
            <a:r>
              <a:rPr i="1" lang="en">
                <a:latin typeface="Cabin"/>
                <a:ea typeface="Cabin"/>
                <a:cs typeface="Cabin"/>
                <a:sym typeface="Cabin"/>
              </a:rPr>
              <a:t>exactly</a:t>
            </a:r>
            <a:r>
              <a:rPr lang="en">
                <a:latin typeface="Cabin"/>
                <a:ea typeface="Cabin"/>
                <a:cs typeface="Cabin"/>
                <a:sym typeface="Cabin"/>
              </a:rPr>
              <a:t> as we speak.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65299" y="2108875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27"/>
          <p:cNvSpPr/>
          <p:nvPr/>
        </p:nvSpPr>
        <p:spPr>
          <a:xfrm>
            <a:off x="2485050" y="377925"/>
            <a:ext cx="1852500" cy="1378800"/>
          </a:xfrm>
          <a:prstGeom prst="wedgeRoundRectCallout">
            <a:avLst>
              <a:gd fmla="val 8903" name="adj1"/>
              <a:gd fmla="val 11068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You should make a notebook version of your book.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967" name="Google Shape;96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161702" y="1994036"/>
            <a:ext cx="1910550" cy="271191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27"/>
          <p:cNvSpPr/>
          <p:nvPr/>
        </p:nvSpPr>
        <p:spPr>
          <a:xfrm>
            <a:off x="4756775" y="377925"/>
            <a:ext cx="1852500" cy="1378800"/>
          </a:xfrm>
          <a:prstGeom prst="wedgeRoundRectCallout">
            <a:avLst>
              <a:gd fmla="val -6640" name="adj1"/>
              <a:gd fmla="val 10393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Sure, I'll give it a try!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9" name="Google Shape;969;p12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52400"/>
            <a:ext cx="366897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176" y="152400"/>
            <a:ext cx="3667631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128"/>
          <p:cNvCxnSpPr/>
          <p:nvPr/>
        </p:nvCxnSpPr>
        <p:spPr>
          <a:xfrm>
            <a:off x="4394475" y="405150"/>
            <a:ext cx="0" cy="42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128"/>
          <p:cNvSpPr/>
          <p:nvPr/>
        </p:nvSpPr>
        <p:spPr>
          <a:xfrm>
            <a:off x="114500" y="1524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this is from a real book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8" name="Google Shape;978;p128"/>
          <p:cNvSpPr/>
          <p:nvPr/>
        </p:nvSpPr>
        <p:spPr>
          <a:xfrm>
            <a:off x="114500" y="6858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written by me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9" name="Google Shape;979;p128"/>
          <p:cNvSpPr/>
          <p:nvPr/>
        </p:nvSpPr>
        <p:spPr>
          <a:xfrm>
            <a:off x="114500" y="12192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bin"/>
                <a:ea typeface="Cabin"/>
                <a:cs typeface="Cabin"/>
                <a:sym typeface="Cabin"/>
              </a:rPr>
              <a:t>Data Science from Scratch</a:t>
            </a:r>
            <a:endParaRPr i="1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0" name="Google Shape;980;p128"/>
          <p:cNvSpPr/>
          <p:nvPr/>
        </p:nvSpPr>
        <p:spPr>
          <a:xfrm>
            <a:off x="114500" y="17526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available wherever books are sold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1" name="Google Shape;981;p12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2" name="Google Shape;982;p128"/>
          <p:cNvSpPr/>
          <p:nvPr/>
        </p:nvSpPr>
        <p:spPr>
          <a:xfrm>
            <a:off x="114500" y="2286000"/>
            <a:ext cx="2075700" cy="4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2</a:t>
            </a:r>
            <a:r>
              <a:rPr baseline="30000" lang="en">
                <a:latin typeface="Cabin"/>
                <a:ea typeface="Cabin"/>
                <a:cs typeface="Cabin"/>
                <a:sym typeface="Cabin"/>
              </a:rPr>
              <a:t>nd</a:t>
            </a:r>
            <a:r>
              <a:rPr lang="en">
                <a:latin typeface="Cabin"/>
                <a:ea typeface="Cabin"/>
                <a:cs typeface="Cabin"/>
                <a:sym typeface="Cabin"/>
              </a:rPr>
              <a:t> edition being written as we speak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3" name="Google Shape;983;p128"/>
          <p:cNvSpPr/>
          <p:nvPr/>
        </p:nvSpPr>
        <p:spPr>
          <a:xfrm>
            <a:off x="2303975" y="1911025"/>
            <a:ext cx="2075652" cy="107773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OK, not </a:t>
            </a:r>
            <a:r>
              <a:rPr i="1" lang="en">
                <a:latin typeface="Cabin"/>
                <a:ea typeface="Cabin"/>
                <a:cs typeface="Cabin"/>
                <a:sym typeface="Cabin"/>
              </a:rPr>
              <a:t>exactly</a:t>
            </a:r>
            <a:r>
              <a:rPr lang="en">
                <a:latin typeface="Cabin"/>
                <a:ea typeface="Cabin"/>
                <a:cs typeface="Cabin"/>
                <a:sym typeface="Cabin"/>
              </a:rPr>
              <a:t> as we speak.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984" name="Google Shape;984;p128"/>
          <p:cNvPicPr preferRelativeResize="0"/>
          <p:nvPr/>
        </p:nvPicPr>
        <p:blipFill rotWithShape="1">
          <a:blip r:embed="rId3">
            <a:alphaModFix/>
          </a:blip>
          <a:srcRect b="12592" l="12194" r="11783" t="54322"/>
          <a:stretch/>
        </p:blipFill>
        <p:spPr>
          <a:xfrm>
            <a:off x="114500" y="2635178"/>
            <a:ext cx="4279974" cy="24566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5" name="Google Shape;985;p128"/>
          <p:cNvPicPr preferRelativeResize="0"/>
          <p:nvPr/>
        </p:nvPicPr>
        <p:blipFill rotWithShape="1">
          <a:blip r:embed="rId4">
            <a:alphaModFix/>
          </a:blip>
          <a:srcRect b="60843" l="0" r="0" t="4796"/>
          <a:stretch/>
        </p:blipFill>
        <p:spPr>
          <a:xfrm>
            <a:off x="3648337" y="76200"/>
            <a:ext cx="5419463" cy="24566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6" name="Google Shape;986;p128"/>
          <p:cNvPicPr preferRelativeResize="0"/>
          <p:nvPr/>
        </p:nvPicPr>
        <p:blipFill rotWithShape="1">
          <a:blip r:embed="rId4">
            <a:alphaModFix/>
          </a:blip>
          <a:srcRect b="10171" l="12316" r="12211" t="67555"/>
          <a:stretch/>
        </p:blipFill>
        <p:spPr>
          <a:xfrm>
            <a:off x="3648325" y="2711374"/>
            <a:ext cx="5419475" cy="21101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461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499" y="2032675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29"/>
          <p:cNvSpPr/>
          <p:nvPr/>
        </p:nvSpPr>
        <p:spPr>
          <a:xfrm>
            <a:off x="6243375" y="208750"/>
            <a:ext cx="1852500" cy="1378800"/>
          </a:xfrm>
          <a:prstGeom prst="wedgeRoundRectCallout">
            <a:avLst>
              <a:gd fmla="val 29610" name="adj1"/>
              <a:gd fmla="val 116955" name="adj2"/>
              <a:gd fmla="val 0" name="adj3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Well, your book shouldn't split the class into multiple pieces like that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94" name="Google Shape;994;p12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30"/>
          <p:cNvSpPr/>
          <p:nvPr/>
        </p:nvSpPr>
        <p:spPr>
          <a:xfrm>
            <a:off x="4495950" y="602400"/>
            <a:ext cx="1852500" cy="1378800"/>
          </a:xfrm>
          <a:prstGeom prst="wedgeRoundRectCallout">
            <a:avLst>
              <a:gd fmla="val -9363" name="adj1"/>
              <a:gd fmla="val 9447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...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00" name="Google Shape;100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502" y="2070236"/>
            <a:ext cx="1910550" cy="2711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130"/>
          <p:cNvSpPr/>
          <p:nvPr/>
        </p:nvSpPr>
        <p:spPr>
          <a:xfrm>
            <a:off x="1393700" y="579400"/>
            <a:ext cx="2923200" cy="1378800"/>
          </a:xfrm>
          <a:prstGeom prst="wedgeRoundRectCallout">
            <a:avLst>
              <a:gd fmla="val 9113" name="adj1"/>
              <a:gd fmla="val 9606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You'd rather I dump several pages of code at the reader all at once, then refer back to it bit by bit?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02" name="Google Shape;100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225" y="2108032"/>
            <a:ext cx="1910550" cy="2693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3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3793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902" y="2070236"/>
            <a:ext cx="1910550" cy="2711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31"/>
          <p:cNvSpPr/>
          <p:nvPr/>
        </p:nvSpPr>
        <p:spPr>
          <a:xfrm>
            <a:off x="7079000" y="579400"/>
            <a:ext cx="1852500" cy="1378800"/>
          </a:xfrm>
          <a:prstGeom prst="wedgeRoundRectCallout">
            <a:avLst>
              <a:gd fmla="val 9113" name="adj1"/>
              <a:gd fmla="val 9606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It's not just me!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1" name="Google Shape;1011;p13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237575" y="450150"/>
            <a:ext cx="1830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podcast co-host</a:t>
            </a:r>
            <a:endParaRPr sz="360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50"/>
            <a:ext cx="71378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0" y="235050"/>
            <a:ext cx="3205574" cy="10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049" y="235050"/>
            <a:ext cx="5481228" cy="421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942624"/>
            <a:ext cx="8287400" cy="18247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9" name="Google Shape;1019;p13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7959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00" y="1045200"/>
            <a:ext cx="8623550" cy="10407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6" name="Google Shape;1026;p13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also suggested</a:t>
            </a:r>
            <a:endParaRPr/>
          </a:p>
        </p:txBody>
      </p:sp>
      <p:pic>
        <p:nvPicPr>
          <p:cNvPr id="1032" name="Google Shape;103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262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43946"/>
            <a:ext cx="8782850" cy="11933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4" name="Google Shape;1034;p13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35"/>
          <p:cNvSpPr txBox="1"/>
          <p:nvPr>
            <p:ph type="title"/>
          </p:nvPr>
        </p:nvSpPr>
        <p:spPr>
          <a:xfrm>
            <a:off x="14046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ater"/>
                <a:ea typeface="Eater"/>
                <a:cs typeface="Eater"/>
                <a:sym typeface="Eater"/>
              </a:rPr>
              <a:t>every one of these requires presenting  </a:t>
            </a:r>
            <a:r>
              <a:rPr lang="en" sz="3600">
                <a:solidFill>
                  <a:srgbClr val="000000"/>
                </a:solidFill>
                <a:latin typeface="Eater"/>
                <a:ea typeface="Eater"/>
                <a:cs typeface="Eater"/>
                <a:sym typeface="Eater"/>
              </a:rPr>
              <a:t>unnatural</a:t>
            </a:r>
            <a:r>
              <a:rPr lang="en" sz="3600">
                <a:latin typeface="Eater"/>
                <a:ea typeface="Eater"/>
                <a:cs typeface="Eater"/>
                <a:sym typeface="Eater"/>
              </a:rPr>
              <a:t> code to my readers, solely to appease the notebook gods</a:t>
            </a:r>
            <a:endParaRPr sz="3600"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1040" name="Google Shape;1040;p13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simpler examples too</a:t>
            </a:r>
            <a:endParaRPr/>
          </a:p>
        </p:txBody>
      </p:sp>
      <p:pic>
        <p:nvPicPr>
          <p:cNvPr id="1046" name="Google Shape;104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8725"/>
            <a:ext cx="8839201" cy="267622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47" name="Google Shape;1047;p136"/>
          <p:cNvCxnSpPr/>
          <p:nvPr/>
        </p:nvCxnSpPr>
        <p:spPr>
          <a:xfrm flipH="1" rot="10800000">
            <a:off x="4215975" y="2866775"/>
            <a:ext cx="516600" cy="14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8" name="Google Shape;1048;p136"/>
          <p:cNvSpPr txBox="1"/>
          <p:nvPr/>
        </p:nvSpPr>
        <p:spPr>
          <a:xfrm>
            <a:off x="1960425" y="4242775"/>
            <a:ext cx="66825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this is not a real variable, which means this snippet isn't executable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this example would not be improved by actually defining that variable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what I do instead</a:t>
            </a:r>
            <a:endParaRPr sz="7200">
              <a:solidFill>
                <a:srgbClr val="000000"/>
              </a:solidFill>
            </a:endParaRPr>
          </a:p>
        </p:txBody>
      </p:sp>
      <p:sp>
        <p:nvSpPr>
          <p:cNvPr id="1054" name="Google Shape;1054;p13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5" y="107575"/>
            <a:ext cx="8102775" cy="480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3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1" name="Google Shape;1061;p138"/>
          <p:cNvSpPr txBox="1"/>
          <p:nvPr>
            <p:ph type="title"/>
          </p:nvPr>
        </p:nvSpPr>
        <p:spPr>
          <a:xfrm>
            <a:off x="6393875" y="848375"/>
            <a:ext cx="2700600" cy="16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markdown tutorials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docs</a:t>
            </a:r>
            <a:endParaRPr sz="48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9"/>
          <p:cNvSpPr/>
          <p:nvPr/>
        </p:nvSpPr>
        <p:spPr>
          <a:xfrm>
            <a:off x="4158100" y="1196675"/>
            <a:ext cx="4137300" cy="3519300"/>
          </a:xfrm>
          <a:prstGeom prst="ellipse">
            <a:avLst/>
          </a:prstGeom>
          <a:solidFill>
            <a:srgbClr val="4947EE">
              <a:alpha val="5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39"/>
          <p:cNvSpPr/>
          <p:nvPr/>
        </p:nvSpPr>
        <p:spPr>
          <a:xfrm>
            <a:off x="1203625" y="1196675"/>
            <a:ext cx="3974400" cy="3597900"/>
          </a:xfrm>
          <a:prstGeom prst="ellipse">
            <a:avLst/>
          </a:prstGeom>
          <a:solidFill>
            <a:srgbClr val="E2EE36">
              <a:alpha val="5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39"/>
          <p:cNvSpPr txBox="1"/>
          <p:nvPr>
            <p:ph type="title"/>
          </p:nvPr>
        </p:nvSpPr>
        <p:spPr>
          <a:xfrm>
            <a:off x="311700" y="156475"/>
            <a:ext cx="85206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vscode + ipython console</a:t>
            </a:r>
            <a:endParaRPr sz="4800"/>
          </a:p>
        </p:txBody>
      </p:sp>
      <p:sp>
        <p:nvSpPr>
          <p:cNvPr id="1069" name="Google Shape;1069;p13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0" name="Google Shape;107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644" y="2274951"/>
            <a:ext cx="1185300" cy="11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550" y="2306666"/>
            <a:ext cx="2478349" cy="1348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358" y="2525656"/>
            <a:ext cx="800625" cy="8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demo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(time permitting)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8" name="Google Shape;1078;p14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how you could win me over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1084" name="Google Shape;1084;p14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0" y="526350"/>
            <a:ext cx="218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0000"/>
                </a:solidFill>
              </a:rPr>
              <a:t>what I assume </a:t>
            </a:r>
            <a:r>
              <a:rPr lang="en" sz="5500">
                <a:solidFill>
                  <a:srgbClr val="000000"/>
                </a:solidFill>
              </a:rPr>
              <a:t>about </a:t>
            </a:r>
            <a:endParaRPr sz="5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0000"/>
                </a:solidFill>
              </a:rPr>
              <a:t>you</a:t>
            </a:r>
            <a:endParaRPr sz="5500">
              <a:solidFill>
                <a:srgbClr val="000000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538" y="-7050"/>
            <a:ext cx="68675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1" cy="3869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4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807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4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44"/>
          <p:cNvSpPr txBox="1"/>
          <p:nvPr>
            <p:ph type="title"/>
          </p:nvPr>
        </p:nvSpPr>
        <p:spPr>
          <a:xfrm>
            <a:off x="822675" y="4104450"/>
            <a:ext cx="8156400" cy="7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IDE-style autocomplete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3" name="Google Shape;1103;p144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45"/>
          <p:cNvSpPr txBox="1"/>
          <p:nvPr>
            <p:ph type="title"/>
          </p:nvPr>
        </p:nvSpPr>
        <p:spPr>
          <a:xfrm>
            <a:off x="490250" y="450150"/>
            <a:ext cx="5130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typechecking and linting</a:t>
            </a:r>
            <a:endParaRPr/>
          </a:p>
        </p:txBody>
      </p:sp>
      <p:pic>
        <p:nvPicPr>
          <p:cNvPr id="1109" name="Google Shape;110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81" y="0"/>
            <a:ext cx="28932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45"/>
          <p:cNvSpPr txBox="1"/>
          <p:nvPr/>
        </p:nvSpPr>
        <p:spPr>
          <a:xfrm>
            <a:off x="39300" y="4792100"/>
            <a:ext cx="1948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46"/>
          <p:cNvSpPr txBox="1"/>
          <p:nvPr>
            <p:ph type="title"/>
          </p:nvPr>
        </p:nvSpPr>
        <p:spPr>
          <a:xfrm>
            <a:off x="5591475" y="609600"/>
            <a:ext cx="3441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story around dependency management</a:t>
            </a:r>
            <a:endParaRPr/>
          </a:p>
        </p:txBody>
      </p:sp>
      <p:pic>
        <p:nvPicPr>
          <p:cNvPr id="1116" name="Google Shape;111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0250"/>
            <a:ext cx="5320400" cy="36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4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47"/>
          <p:cNvSpPr txBox="1"/>
          <p:nvPr>
            <p:ph type="title"/>
          </p:nvPr>
        </p:nvSpPr>
        <p:spPr>
          <a:xfrm>
            <a:off x="5423550" y="824500"/>
            <a:ext cx="3674700" cy="15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first-class support for refactoring code out of notebooks into modules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23" name="Google Shape;1123;p14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48"/>
          <p:cNvSpPr txBox="1"/>
          <p:nvPr>
            <p:ph type="title"/>
          </p:nvPr>
        </p:nvSpPr>
        <p:spPr>
          <a:xfrm>
            <a:off x="410725" y="202325"/>
            <a:ext cx="31551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reality is</a:t>
            </a:r>
            <a:endParaRPr sz="4800"/>
          </a:p>
        </p:txBody>
      </p:sp>
      <p:sp>
        <p:nvSpPr>
          <p:cNvPr id="1129" name="Google Shape;1129;p148"/>
          <p:cNvSpPr txBox="1"/>
          <p:nvPr>
            <p:ph idx="1" type="body"/>
          </p:nvPr>
        </p:nvSpPr>
        <p:spPr>
          <a:xfrm>
            <a:off x="6900" y="1076275"/>
            <a:ext cx="3873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you're not going to provide me all these things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I'm not going to switch to notebooks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hopefully I've challenged you to think about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your tools limit you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write better 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teach better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practice better 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different workflows could make your life easier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ways that you could make notebooks better</a:t>
            </a:r>
            <a:endParaRPr/>
          </a:p>
        </p:txBody>
      </p:sp>
      <p:pic>
        <p:nvPicPr>
          <p:cNvPr id="1130" name="Google Shape;113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48"/>
          <p:cNvSpPr txBox="1"/>
          <p:nvPr/>
        </p:nvSpPr>
        <p:spPr>
          <a:xfrm>
            <a:off x="7125893" y="11289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49"/>
          <p:cNvPicPr preferRelativeResize="0"/>
          <p:nvPr/>
        </p:nvPicPr>
        <p:blipFill rotWithShape="1">
          <a:blip r:embed="rId3">
            <a:alphaModFix/>
          </a:blip>
          <a:srcRect b="0" l="0" r="0" t="79245"/>
          <a:stretch/>
        </p:blipFill>
        <p:spPr>
          <a:xfrm>
            <a:off x="0" y="2562229"/>
            <a:ext cx="9144000" cy="200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49"/>
          <p:cNvSpPr/>
          <p:nvPr/>
        </p:nvSpPr>
        <p:spPr>
          <a:xfrm>
            <a:off x="1073500" y="3295200"/>
            <a:ext cx="7393200" cy="63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4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9" name="Google Shape;1139;p149"/>
          <p:cNvSpPr txBox="1"/>
          <p:nvPr>
            <p:ph type="title"/>
          </p:nvPr>
        </p:nvSpPr>
        <p:spPr>
          <a:xfrm>
            <a:off x="298725" y="673625"/>
            <a:ext cx="85335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in conclusion</a:t>
            </a:r>
            <a:endParaRPr sz="7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50"/>
          <p:cNvSpPr txBox="1"/>
          <p:nvPr>
            <p:ph type="title"/>
          </p:nvPr>
        </p:nvSpPr>
        <p:spPr>
          <a:xfrm>
            <a:off x="311700" y="64025"/>
            <a:ext cx="85206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come to my next talk: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"I don't like that slideshow program where sometimes the next slide is </a:t>
            </a:r>
            <a:r>
              <a:rPr lang="en">
                <a:solidFill>
                  <a:srgbClr val="0000FF"/>
                </a:solidFill>
              </a:rPr>
              <a:t>RIGHT</a:t>
            </a:r>
            <a:r>
              <a:rPr lang="en"/>
              <a:t> and sometimes the next slide is </a:t>
            </a:r>
            <a:r>
              <a:rPr lang="en">
                <a:solidFill>
                  <a:srgbClr val="0000FF"/>
                </a:solidFill>
              </a:rPr>
              <a:t>DOWN</a:t>
            </a:r>
            <a:r>
              <a:rPr lang="en"/>
              <a:t>"</a:t>
            </a:r>
            <a:endParaRPr/>
          </a:p>
        </p:txBody>
      </p:sp>
      <p:pic>
        <p:nvPicPr>
          <p:cNvPr id="1145" name="Google Shape;114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899" y="1662550"/>
            <a:ext cx="5651601" cy="33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5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51"/>
          <p:cNvSpPr txBox="1"/>
          <p:nvPr>
            <p:ph type="title"/>
          </p:nvPr>
        </p:nvSpPr>
        <p:spPr>
          <a:xfrm>
            <a:off x="311700" y="177350"/>
            <a:ext cx="85206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 for coming!</a:t>
            </a:r>
            <a:endParaRPr sz="4800"/>
          </a:p>
        </p:txBody>
      </p:sp>
      <p:sp>
        <p:nvSpPr>
          <p:cNvPr id="1152" name="Google Shape;1152;p15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tweet out slides: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@joelgrus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out my book </a:t>
            </a:r>
            <a:r>
              <a:rPr i="1" lang="en"/>
              <a:t>Data Science from Scratch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infrequently updated blog: </a:t>
            </a:r>
            <a:r>
              <a:rPr lang="en" u="sng">
                <a:solidFill>
                  <a:schemeClr val="hlink"/>
                </a:solidFill>
                <a:hlinkClick r:id="rId4"/>
              </a:rPr>
              <a:t>joelgrus.com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podcast: </a:t>
            </a:r>
            <a:r>
              <a:rPr lang="en" u="sng">
                <a:solidFill>
                  <a:schemeClr val="hlink"/>
                </a:solidFill>
                <a:hlinkClick r:id="rId5"/>
              </a:rPr>
              <a:t>adversariallearning.com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livecoding videos: </a:t>
            </a:r>
            <a:r>
              <a:rPr lang="en" u="sng">
                <a:solidFill>
                  <a:schemeClr val="hlink"/>
                </a:solidFill>
                <a:hlinkClick r:id="rId6"/>
              </a:rPr>
              <a:t>youtube.com/user/joelgru</a:t>
            </a:r>
            <a:r>
              <a:rPr lang="en" u="sng">
                <a:solidFill>
                  <a:schemeClr val="hlink"/>
                </a:solidFill>
                <a:hlinkClick r:id="rId7"/>
              </a:rPr>
              <a:t>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tell me why I'm wrong: joelgrus @ gmail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of course I have a SoundCloud </a:t>
            </a:r>
            <a:r>
              <a:rPr lang="en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😂😂😂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8"/>
              </a:rPr>
              <a:t>soundcloud.com/joel-grus</a:t>
            </a:r>
            <a:r>
              <a:rPr lang="en"/>
              <a:t> </a:t>
            </a:r>
            <a:endParaRPr/>
          </a:p>
        </p:txBody>
      </p:sp>
      <p:sp>
        <p:nvSpPr>
          <p:cNvPr id="1153" name="Google Shape;1153;p15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4" name="Google Shape;1154;p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4225" y="0"/>
            <a:ext cx="3609625" cy="36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a couple of caveats</a:t>
            </a:r>
            <a:endParaRPr sz="7200">
              <a:solidFill>
                <a:srgbClr val="000000"/>
              </a:solidFill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appendix (rejected memes)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0" name="Google Shape;1160;p15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53"/>
          <p:cNvSpPr/>
          <p:nvPr/>
        </p:nvSpPr>
        <p:spPr>
          <a:xfrm>
            <a:off x="3008925" y="70350"/>
            <a:ext cx="2060725" cy="262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Impact"/>
              </a:rPr>
              <a:t>PYTHON NEWBIES</a:t>
            </a:r>
          </a:p>
        </p:txBody>
      </p:sp>
      <p:sp>
        <p:nvSpPr>
          <p:cNvPr id="1167" name="Google Shape;1167;p153"/>
          <p:cNvSpPr/>
          <p:nvPr/>
        </p:nvSpPr>
        <p:spPr>
          <a:xfrm>
            <a:off x="1795775" y="2879425"/>
            <a:ext cx="2540274" cy="262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Impact"/>
              </a:rPr>
              <a:t>JUPYTER NOTEBOOKS</a:t>
            </a:r>
          </a:p>
        </p:txBody>
      </p:sp>
      <p:sp>
        <p:nvSpPr>
          <p:cNvPr id="1168" name="Google Shape;1168;p153"/>
          <p:cNvSpPr txBox="1"/>
          <p:nvPr/>
        </p:nvSpPr>
        <p:spPr>
          <a:xfrm>
            <a:off x="52968" y="479014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9" name="Google Shape;1169;p15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30543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5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6858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5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56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7" name="Google Shape;1187;p156"/>
          <p:cNvSpPr/>
          <p:nvPr/>
        </p:nvSpPr>
        <p:spPr>
          <a:xfrm>
            <a:off x="4534975" y="717200"/>
            <a:ext cx="1166400" cy="1173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8" name="Google Shape;1188;p156"/>
          <p:cNvCxnSpPr/>
          <p:nvPr/>
        </p:nvCxnSpPr>
        <p:spPr>
          <a:xfrm flipH="1" rot="10800000">
            <a:off x="4868225" y="1615550"/>
            <a:ext cx="224700" cy="1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156"/>
          <p:cNvCxnSpPr/>
          <p:nvPr/>
        </p:nvCxnSpPr>
        <p:spPr>
          <a:xfrm flipH="1" rot="10800000">
            <a:off x="4940650" y="1253375"/>
            <a:ext cx="166500" cy="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156"/>
          <p:cNvCxnSpPr/>
          <p:nvPr/>
        </p:nvCxnSpPr>
        <p:spPr>
          <a:xfrm flipH="1" rot="10800000">
            <a:off x="4672625" y="1376525"/>
            <a:ext cx="115800" cy="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" name="Google Shape;1191;p156"/>
          <p:cNvSpPr/>
          <p:nvPr/>
        </p:nvSpPr>
        <p:spPr>
          <a:xfrm>
            <a:off x="6983375" y="1441625"/>
            <a:ext cx="999900" cy="992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56"/>
          <p:cNvSpPr/>
          <p:nvPr/>
        </p:nvSpPr>
        <p:spPr>
          <a:xfrm>
            <a:off x="7070500" y="2122149"/>
            <a:ext cx="268050" cy="116350"/>
          </a:xfrm>
          <a:custGeom>
            <a:rect b="b" l="l" r="r" t="t"/>
            <a:pathLst>
              <a:path extrusionOk="0" h="4654" w="10722">
                <a:moveTo>
                  <a:pt x="0" y="308"/>
                </a:moveTo>
                <a:cubicBezTo>
                  <a:pt x="3741" y="-628"/>
                  <a:pt x="9501" y="996"/>
                  <a:pt x="10722" y="465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3" name="Google Shape;1193;p156"/>
          <p:cNvSpPr/>
          <p:nvPr/>
        </p:nvSpPr>
        <p:spPr>
          <a:xfrm>
            <a:off x="7229878" y="1840067"/>
            <a:ext cx="115800" cy="65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56"/>
          <p:cNvSpPr/>
          <p:nvPr/>
        </p:nvSpPr>
        <p:spPr>
          <a:xfrm>
            <a:off x="7023011" y="1854556"/>
            <a:ext cx="115800" cy="65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56"/>
          <p:cNvSpPr/>
          <p:nvPr/>
        </p:nvSpPr>
        <p:spPr>
          <a:xfrm>
            <a:off x="1963225" y="1412650"/>
            <a:ext cx="1137300" cy="1224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56"/>
          <p:cNvSpPr/>
          <p:nvPr/>
        </p:nvSpPr>
        <p:spPr>
          <a:xfrm>
            <a:off x="2303700" y="2253000"/>
            <a:ext cx="420175" cy="126525"/>
          </a:xfrm>
          <a:custGeom>
            <a:rect b="b" l="l" r="r" t="t"/>
            <a:pathLst>
              <a:path extrusionOk="0" h="5061" w="16807">
                <a:moveTo>
                  <a:pt x="0" y="0"/>
                </a:moveTo>
                <a:cubicBezTo>
                  <a:pt x="2831" y="1414"/>
                  <a:pt x="4993" y="4405"/>
                  <a:pt x="8114" y="4926"/>
                </a:cubicBezTo>
                <a:cubicBezTo>
                  <a:pt x="11353" y="5466"/>
                  <a:pt x="14986" y="3023"/>
                  <a:pt x="16807" y="29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7" name="Google Shape;1197;p156"/>
          <p:cNvSpPr/>
          <p:nvPr/>
        </p:nvSpPr>
        <p:spPr>
          <a:xfrm>
            <a:off x="2187800" y="1789350"/>
            <a:ext cx="115800" cy="108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56"/>
          <p:cNvSpPr/>
          <p:nvPr/>
        </p:nvSpPr>
        <p:spPr>
          <a:xfrm>
            <a:off x="2684978" y="1789350"/>
            <a:ext cx="115800" cy="108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56"/>
          <p:cNvSpPr/>
          <p:nvPr/>
        </p:nvSpPr>
        <p:spPr>
          <a:xfrm>
            <a:off x="4918389" y="1266689"/>
            <a:ext cx="115800" cy="65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6"/>
          <p:cNvSpPr/>
          <p:nvPr/>
        </p:nvSpPr>
        <p:spPr>
          <a:xfrm>
            <a:off x="4653567" y="1361134"/>
            <a:ext cx="115800" cy="65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1" name="Google Shape;1201;p156"/>
          <p:cNvCxnSpPr>
            <a:stCxn id="1195" idx="4"/>
          </p:cNvCxnSpPr>
          <p:nvPr/>
        </p:nvCxnSpPr>
        <p:spPr>
          <a:xfrm>
            <a:off x="2531875" y="2636950"/>
            <a:ext cx="3600" cy="24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156"/>
          <p:cNvCxnSpPr/>
          <p:nvPr/>
        </p:nvCxnSpPr>
        <p:spPr>
          <a:xfrm>
            <a:off x="2550025" y="3288950"/>
            <a:ext cx="68820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156"/>
          <p:cNvCxnSpPr/>
          <p:nvPr/>
        </p:nvCxnSpPr>
        <p:spPr>
          <a:xfrm flipH="1">
            <a:off x="1977625" y="3303425"/>
            <a:ext cx="572400" cy="10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156"/>
          <p:cNvCxnSpPr/>
          <p:nvPr/>
        </p:nvCxnSpPr>
        <p:spPr>
          <a:xfrm>
            <a:off x="5404300" y="1840075"/>
            <a:ext cx="796800" cy="15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156"/>
          <p:cNvCxnSpPr/>
          <p:nvPr/>
        </p:nvCxnSpPr>
        <p:spPr>
          <a:xfrm flipH="1">
            <a:off x="5954875" y="3448325"/>
            <a:ext cx="246300" cy="16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156"/>
          <p:cNvCxnSpPr/>
          <p:nvPr/>
        </p:nvCxnSpPr>
        <p:spPr>
          <a:xfrm flipH="1">
            <a:off x="5672425" y="2767350"/>
            <a:ext cx="159300" cy="21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156"/>
          <p:cNvCxnSpPr/>
          <p:nvPr/>
        </p:nvCxnSpPr>
        <p:spPr>
          <a:xfrm>
            <a:off x="7693525" y="2441350"/>
            <a:ext cx="87000" cy="26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156"/>
          <p:cNvCxnSpPr/>
          <p:nvPr/>
        </p:nvCxnSpPr>
        <p:spPr>
          <a:xfrm flipH="1">
            <a:off x="6961750" y="3383125"/>
            <a:ext cx="768000" cy="13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156"/>
          <p:cNvSpPr txBox="1"/>
          <p:nvPr/>
        </p:nvSpPr>
        <p:spPr>
          <a:xfrm>
            <a:off x="1267763" y="666483"/>
            <a:ext cx="25137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rgbClr val="000000"/>
                </a:highlight>
                <a:latin typeface="Impact"/>
                <a:ea typeface="Impact"/>
                <a:cs typeface="Impact"/>
                <a:sym typeface="Impact"/>
              </a:rPr>
              <a:t>UNTITLED25.IPYNB</a:t>
            </a:r>
            <a:endParaRPr sz="2400">
              <a:solidFill>
                <a:schemeClr val="lt1"/>
              </a:solidFill>
              <a:highlight>
                <a:srgbClr val="0000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10" name="Google Shape;1210;p156"/>
          <p:cNvSpPr txBox="1"/>
          <p:nvPr/>
        </p:nvSpPr>
        <p:spPr>
          <a:xfrm>
            <a:off x="6525563" y="895083"/>
            <a:ext cx="25137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rgbClr val="000000"/>
                </a:highlight>
                <a:latin typeface="Impact"/>
                <a:ea typeface="Impact"/>
                <a:cs typeface="Impact"/>
                <a:sym typeface="Impact"/>
              </a:rPr>
              <a:t>UNTITLED24.IPYNB</a:t>
            </a:r>
            <a:endParaRPr sz="2400">
              <a:solidFill>
                <a:schemeClr val="lt1"/>
              </a:solidFill>
              <a:highlight>
                <a:srgbClr val="0000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211" name="Google Shape;1211;p156"/>
          <p:cNvCxnSpPr/>
          <p:nvPr/>
        </p:nvCxnSpPr>
        <p:spPr>
          <a:xfrm>
            <a:off x="6027325" y="2390650"/>
            <a:ext cx="934500" cy="6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p156"/>
          <p:cNvCxnSpPr/>
          <p:nvPr/>
        </p:nvCxnSpPr>
        <p:spPr>
          <a:xfrm>
            <a:off x="7860125" y="3332400"/>
            <a:ext cx="920100" cy="9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things I do like about notebooks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616" y="0"/>
            <a:ext cx="91616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77" y="0"/>
            <a:ext cx="7554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things I don't like about notebooks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0" y="4566"/>
            <a:ext cx="9144000" cy="513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>
            <p:ph idx="4294967295" type="title"/>
          </p:nvPr>
        </p:nvSpPr>
        <p:spPr>
          <a:xfrm>
            <a:off x="5826100" y="22800"/>
            <a:ext cx="3006300" cy="24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notebooks have tons and tons of hidden state that's easy to screw up and difficult to reason about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40825"/>
            <a:ext cx="7961692" cy="43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</a:t>
            </a:r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249" y="2098550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/>
          <p:nvPr/>
        </p:nvSpPr>
        <p:spPr>
          <a:xfrm>
            <a:off x="7129375" y="625900"/>
            <a:ext cx="1852500" cy="1378800"/>
          </a:xfrm>
          <a:prstGeom prst="wedgeRoundRectCallout">
            <a:avLst>
              <a:gd fmla="val -15157" name="adj1"/>
              <a:gd fmla="val 8121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if you look at the numbers, it's clear those cells weren't even executed in order!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31" y="381000"/>
            <a:ext cx="6766448" cy="428741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249" y="2098550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/>
          <p:nvPr/>
        </p:nvSpPr>
        <p:spPr>
          <a:xfrm>
            <a:off x="7129375" y="625900"/>
            <a:ext cx="1852500" cy="1378800"/>
          </a:xfrm>
          <a:prstGeom prst="wedgeRoundRectCallout">
            <a:avLst>
              <a:gd fmla="val -15157" name="adj1"/>
              <a:gd fmla="val 8121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if you look at the numbers, it's clear that </a:t>
            </a:r>
            <a:r>
              <a:rPr i="1" lang="en">
                <a:latin typeface="Cabin"/>
                <a:ea typeface="Cabin"/>
                <a:cs typeface="Cabin"/>
                <a:sym typeface="Cabin"/>
              </a:rPr>
              <a:t>something</a:t>
            </a:r>
            <a:r>
              <a:rPr lang="en">
                <a:latin typeface="Cabin"/>
                <a:ea typeface="Cabin"/>
                <a:cs typeface="Cabin"/>
                <a:sym typeface="Cabin"/>
              </a:rPr>
              <a:t> else was run between the first two lines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70" y="371665"/>
            <a:ext cx="6766448" cy="432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 rotWithShape="1">
          <a:blip r:embed="rId3">
            <a:alphaModFix/>
          </a:blip>
          <a:srcRect b="50816" l="0" r="0" t="0"/>
          <a:stretch/>
        </p:blipFill>
        <p:spPr>
          <a:xfrm>
            <a:off x="0" y="725752"/>
            <a:ext cx="4597225" cy="341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 rotWithShape="1">
          <a:blip r:embed="rId3">
            <a:alphaModFix/>
          </a:blip>
          <a:srcRect b="0" l="0" r="0" t="48397"/>
          <a:stretch/>
        </p:blipFill>
        <p:spPr>
          <a:xfrm>
            <a:off x="4597225" y="721390"/>
            <a:ext cx="4546775" cy="354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 rotWithShape="1">
          <a:blip r:embed="rId3">
            <a:alphaModFix/>
          </a:blip>
          <a:srcRect b="80056" l="0" r="0" t="0"/>
          <a:stretch/>
        </p:blipFill>
        <p:spPr>
          <a:xfrm>
            <a:off x="0" y="0"/>
            <a:ext cx="9144000" cy="512808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 rotWithShape="1">
          <a:blip r:embed="rId3">
            <a:alphaModFix/>
          </a:blip>
          <a:srcRect b="60057" l="0" r="0" t="19999"/>
          <a:stretch/>
        </p:blipFill>
        <p:spPr>
          <a:xfrm>
            <a:off x="0" y="1"/>
            <a:ext cx="91714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9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0"/>
          <p:cNvPicPr preferRelativeResize="0"/>
          <p:nvPr/>
        </p:nvPicPr>
        <p:blipFill rotWithShape="1">
          <a:blip r:embed="rId3">
            <a:alphaModFix/>
          </a:blip>
          <a:srcRect b="40069" l="0" r="0" t="39943"/>
          <a:stretch/>
        </p:blipFill>
        <p:spPr>
          <a:xfrm>
            <a:off x="0" y="0"/>
            <a:ext cx="9144000" cy="51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1"/>
          <p:cNvPicPr preferRelativeResize="0"/>
          <p:nvPr/>
        </p:nvPicPr>
        <p:blipFill rotWithShape="1">
          <a:blip r:embed="rId3">
            <a:alphaModFix/>
          </a:blip>
          <a:srcRect b="20155" l="0" r="0" t="59857"/>
          <a:stretch/>
        </p:blipFill>
        <p:spPr>
          <a:xfrm>
            <a:off x="0" y="0"/>
            <a:ext cx="9144000" cy="51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289375" y="450150"/>
            <a:ext cx="2641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how we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ended up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here</a:t>
            </a:r>
            <a:endParaRPr sz="6000"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700" y="176375"/>
            <a:ext cx="5610950" cy="48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b="0" l="0" r="0" t="80013"/>
          <a:stretch/>
        </p:blipFill>
        <p:spPr>
          <a:xfrm>
            <a:off x="0" y="2"/>
            <a:ext cx="9144000" cy="51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2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6766451" cy="438475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/>
          <p:nvPr/>
        </p:nvSpPr>
        <p:spPr>
          <a:xfrm>
            <a:off x="7010550" y="576825"/>
            <a:ext cx="1852500" cy="1378800"/>
          </a:xfrm>
          <a:prstGeom prst="wedgeRoundRectCallout">
            <a:avLst>
              <a:gd fmla="val -9363" name="adj1"/>
              <a:gd fmla="val 9447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...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825" y="2031832"/>
            <a:ext cx="1910550" cy="26938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2444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900" y="38600"/>
            <a:ext cx="522866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02" y="1841636"/>
            <a:ext cx="1910550" cy="271191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4"/>
          <p:cNvSpPr/>
          <p:nvPr/>
        </p:nvSpPr>
        <p:spPr>
          <a:xfrm>
            <a:off x="769825" y="427000"/>
            <a:ext cx="2276400" cy="1378800"/>
          </a:xfrm>
          <a:prstGeom prst="wedgeRoundRectCallout">
            <a:avLst>
              <a:gd fmla="val 9113" name="adj1"/>
              <a:gd fmla="val 9606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oops!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6" name="Google Shape;266;p4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5477850" y="1302525"/>
            <a:ext cx="3582900" cy="22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notebooks are difficult for beginners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/>
          <p:nvPr/>
        </p:nvSpPr>
        <p:spPr>
          <a:xfrm>
            <a:off x="586425" y="959050"/>
            <a:ext cx="2272500" cy="732900"/>
          </a:xfrm>
          <a:prstGeom prst="wedgeRoundRectCallout">
            <a:avLst>
              <a:gd fmla="val 29299" name="adj1"/>
              <a:gd fmla="val 7267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Start off by creating a notebook.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9" name="Google Shape;279;p4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337850" y="450150"/>
            <a:ext cx="3528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(hidden state complications are not obvious)</a:t>
            </a:r>
            <a:endParaRPr sz="3600"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625" y="284600"/>
            <a:ext cx="4820049" cy="440873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40825"/>
            <a:ext cx="7961692" cy="43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most people's experience of how code works</a:t>
            </a:r>
            <a:endParaRPr/>
          </a:p>
        </p:txBody>
      </p:sp>
      <p:sp>
        <p:nvSpPr>
          <p:cNvPr id="293" name="Google Shape;293;p48"/>
          <p:cNvSpPr/>
          <p:nvPr/>
        </p:nvSpPr>
        <p:spPr>
          <a:xfrm>
            <a:off x="4767450" y="2092200"/>
            <a:ext cx="3007500" cy="2550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bin"/>
                <a:ea typeface="Cabin"/>
                <a:cs typeface="Cabin"/>
                <a:sym typeface="Cabin"/>
              </a:rPr>
              <a:t>the ability to run code snippets in arbitrary order is </a:t>
            </a:r>
            <a:r>
              <a:rPr i="1" lang="en" sz="2400">
                <a:latin typeface="Cabin"/>
                <a:ea typeface="Cabin"/>
                <a:cs typeface="Cabin"/>
                <a:sym typeface="Cabin"/>
              </a:rPr>
              <a:t>weird</a:t>
            </a:r>
            <a:r>
              <a:rPr lang="en" sz="2400">
                <a:latin typeface="Cabin"/>
                <a:ea typeface="Cabin"/>
                <a:cs typeface="Cabin"/>
                <a:sym typeface="Cabin"/>
              </a:rPr>
              <a:t> and </a:t>
            </a:r>
            <a:r>
              <a:rPr i="1" lang="en" sz="2400">
                <a:latin typeface="Cabin"/>
                <a:ea typeface="Cabin"/>
                <a:cs typeface="Cabin"/>
                <a:sym typeface="Cabin"/>
              </a:rPr>
              <a:t>unintuitive</a:t>
            </a:r>
            <a:endParaRPr i="1" sz="24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4" name="Google Shape;294;p4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0" y="2164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tutorials are cavalier about (or silent on) hidden state</a:t>
            </a:r>
            <a:endParaRPr/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650" y="1084475"/>
            <a:ext cx="6143925" cy="40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25" y="2028650"/>
            <a:ext cx="8248650" cy="11049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50"/>
          <p:cNvSpPr/>
          <p:nvPr/>
        </p:nvSpPr>
        <p:spPr>
          <a:xfrm>
            <a:off x="947625" y="4298450"/>
            <a:ext cx="6174000" cy="332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08951" cy="29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750" y="3548825"/>
            <a:ext cx="6023250" cy="82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6" name="Google Shape;31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151" y="2827975"/>
            <a:ext cx="2730249" cy="39130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775" y="677750"/>
            <a:ext cx="3619500" cy="1247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1351" y="86506"/>
            <a:ext cx="2730249" cy="36944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" name="Google Shape;319;p5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0" name="Google Shape;320;p51"/>
          <p:cNvCxnSpPr/>
          <p:nvPr/>
        </p:nvCxnSpPr>
        <p:spPr>
          <a:xfrm flipH="1" rot="10800000">
            <a:off x="3443850" y="2177125"/>
            <a:ext cx="2474100" cy="1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1" name="Google Shape;32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2975" y="2147325"/>
            <a:ext cx="2914650" cy="400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87" y="985095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1"/>
          <p:cNvSpPr/>
          <p:nvPr/>
        </p:nvSpPr>
        <p:spPr>
          <a:xfrm>
            <a:off x="537075" y="1125775"/>
            <a:ext cx="784800" cy="9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48258"/>
          <a:stretch/>
        </p:blipFill>
        <p:spPr>
          <a:xfrm>
            <a:off x="934950" y="1016000"/>
            <a:ext cx="7433625" cy="40539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64025"/>
            <a:ext cx="85206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idea was received pretty warmly</a:t>
            </a:r>
            <a:endParaRPr sz="3600"/>
          </a:p>
        </p:txBody>
      </p:sp>
      <p:sp>
        <p:nvSpPr>
          <p:cNvPr id="73" name="Google Shape;73;p16"/>
          <p:cNvSpPr/>
          <p:nvPr/>
        </p:nvSpPr>
        <p:spPr>
          <a:xfrm>
            <a:off x="1848290" y="4032660"/>
            <a:ext cx="5946300" cy="54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9137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0" name="Google Shape;330;p52"/>
          <p:cNvCxnSpPr/>
          <p:nvPr/>
        </p:nvCxnSpPr>
        <p:spPr>
          <a:xfrm>
            <a:off x="286975" y="3097475"/>
            <a:ext cx="5116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1" name="Google Shape;3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138" y="3104900"/>
            <a:ext cx="5724525" cy="2000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5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52"/>
          <p:cNvSpPr/>
          <p:nvPr/>
        </p:nvSpPr>
        <p:spPr>
          <a:xfrm>
            <a:off x="309850" y="4244925"/>
            <a:ext cx="692100" cy="11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1405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/>
          <p:nvPr/>
        </p:nvSpPr>
        <p:spPr>
          <a:xfrm>
            <a:off x="4312850" y="166250"/>
            <a:ext cx="4635600" cy="46257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bin"/>
                <a:ea typeface="Cabin"/>
                <a:cs typeface="Cabin"/>
                <a:sym typeface="Cabin"/>
              </a:rPr>
              <a:t>as notebook experts, the problem here is obvious to you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(also this is a </a:t>
            </a:r>
            <a:r>
              <a:rPr i="1" lang="en" sz="1800">
                <a:latin typeface="Cabin"/>
                <a:ea typeface="Cabin"/>
                <a:cs typeface="Cabin"/>
                <a:sym typeface="Cabin"/>
              </a:rPr>
              <a:t>really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 simple example)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bin"/>
                <a:ea typeface="Cabin"/>
                <a:cs typeface="Cabin"/>
                <a:sym typeface="Cabin"/>
              </a:rPr>
              <a:t>for beginners, with dozens of cells and more complex code, this is utterly confusing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bin"/>
                <a:ea typeface="Cabin"/>
                <a:cs typeface="Cabin"/>
                <a:sym typeface="Cabin"/>
              </a:rPr>
              <a:t>(I know this because they come to me with their problems)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566450" y="1516950"/>
            <a:ext cx="7901700" cy="3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in fact, </a:t>
            </a:r>
            <a:r>
              <a:rPr lang="en" sz="3000">
                <a:solidFill>
                  <a:srgbClr val="000000"/>
                </a:solidFill>
              </a:rPr>
              <a:t>my original angry tweet was prompted by the </a:t>
            </a:r>
            <a:r>
              <a:rPr lang="en" sz="3000">
                <a:solidFill>
                  <a:srgbClr val="FF0000"/>
                </a:solidFill>
              </a:rPr>
              <a:t>[large number]</a:t>
            </a:r>
            <a:r>
              <a:rPr baseline="30000" lang="en" sz="3000">
                <a:solidFill>
                  <a:srgbClr val="FF0000"/>
                </a:solidFill>
              </a:rPr>
              <a:t>th</a:t>
            </a:r>
            <a:r>
              <a:rPr lang="en" sz="3000">
                <a:solidFill>
                  <a:srgbClr val="FF0000"/>
                </a:solidFill>
              </a:rPr>
              <a:t> occasion of me helping a newcomer</a:t>
            </a:r>
            <a:r>
              <a:rPr lang="en" sz="3000">
                <a:solidFill>
                  <a:srgbClr val="000000"/>
                </a:solidFill>
              </a:rPr>
              <a:t> to python who used a notebook because they heard that was *the thing to do* and </a:t>
            </a:r>
            <a:r>
              <a:rPr lang="en" sz="3000">
                <a:solidFill>
                  <a:srgbClr val="FF0000"/>
                </a:solidFill>
              </a:rPr>
              <a:t>who found "python" bewildering </a:t>
            </a:r>
            <a:r>
              <a:rPr lang="en" sz="3000">
                <a:solidFill>
                  <a:srgbClr val="000000"/>
                </a:solidFill>
              </a:rPr>
              <a:t>100% on account of messed up hidden state in their notebook due to normal beginner sloppiness and out-of-order execution 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346" name="Google Shape;346;p54"/>
          <p:cNvPicPr preferRelativeResize="0"/>
          <p:nvPr/>
        </p:nvPicPr>
        <p:blipFill rotWithShape="1">
          <a:blip r:embed="rId3">
            <a:alphaModFix/>
          </a:blip>
          <a:srcRect b="77295" l="0" r="0" t="0"/>
          <a:stretch/>
        </p:blipFill>
        <p:spPr>
          <a:xfrm>
            <a:off x="1484775" y="145333"/>
            <a:ext cx="6525224" cy="127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59074" y="2086075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5"/>
          <p:cNvSpPr/>
          <p:nvPr/>
        </p:nvSpPr>
        <p:spPr>
          <a:xfrm>
            <a:off x="1594525" y="511450"/>
            <a:ext cx="2342100" cy="1378800"/>
          </a:xfrm>
          <a:prstGeom prst="wedgeRoundRectCallout">
            <a:avLst>
              <a:gd fmla="val 15937" name="adj1"/>
              <a:gd fmla="val 9361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Lots of beginners use notebooks; clearly it can't be that difficult.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54" name="Google Shape;3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085502" y="1917836"/>
            <a:ext cx="1910550" cy="271191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5"/>
          <p:cNvSpPr/>
          <p:nvPr/>
        </p:nvSpPr>
        <p:spPr>
          <a:xfrm>
            <a:off x="4101125" y="503200"/>
            <a:ext cx="3614100" cy="1378800"/>
          </a:xfrm>
          <a:prstGeom prst="wedgeRoundRectCallout">
            <a:avLst>
              <a:gd fmla="val -10760" name="adj1"/>
              <a:gd fmla="val 9347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It's not that it's insurmountably difficult, it's that the out-of-order execution makes learning Python </a:t>
            </a:r>
            <a:r>
              <a:rPr i="1" lang="en" sz="1800">
                <a:latin typeface="Cabin"/>
                <a:ea typeface="Cabin"/>
                <a:cs typeface="Cabin"/>
                <a:sym typeface="Cabin"/>
              </a:rPr>
              <a:t>more confusing than it needs to be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.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6" name="Google Shape;356;p5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6783375" y="897500"/>
            <a:ext cx="2360700" cy="29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notebooks encourage bad habits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3" name="Google Shape;3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68456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735910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8"/>
          <p:cNvSpPr/>
          <p:nvPr/>
        </p:nvSpPr>
        <p:spPr>
          <a:xfrm>
            <a:off x="6812975" y="1486500"/>
            <a:ext cx="2219100" cy="2528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apparently this was a slight misrepresentation of the "tip",  although I didn't learn that until after I started a Twitter war over it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3136275" y="3039775"/>
            <a:ext cx="1331700" cy="40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26" y="375730"/>
            <a:ext cx="576150" cy="5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8"/>
          <p:cNvSpPr/>
          <p:nvPr/>
        </p:nvSpPr>
        <p:spPr>
          <a:xfrm>
            <a:off x="991525" y="444125"/>
            <a:ext cx="1239300" cy="15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8"/>
          <p:cNvSpPr/>
          <p:nvPr/>
        </p:nvSpPr>
        <p:spPr>
          <a:xfrm>
            <a:off x="1143920" y="703703"/>
            <a:ext cx="1014600" cy="15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58"/>
          <p:cNvCxnSpPr/>
          <p:nvPr/>
        </p:nvCxnSpPr>
        <p:spPr>
          <a:xfrm>
            <a:off x="1021325" y="1488900"/>
            <a:ext cx="5143500" cy="1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58"/>
          <p:cNvCxnSpPr/>
          <p:nvPr/>
        </p:nvCxnSpPr>
        <p:spPr>
          <a:xfrm>
            <a:off x="1021325" y="1869900"/>
            <a:ext cx="5143500" cy="1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58"/>
          <p:cNvCxnSpPr/>
          <p:nvPr/>
        </p:nvCxnSpPr>
        <p:spPr>
          <a:xfrm>
            <a:off x="994345" y="2275510"/>
            <a:ext cx="1565100" cy="1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59074" y="2086075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9"/>
          <p:cNvSpPr/>
          <p:nvPr/>
        </p:nvSpPr>
        <p:spPr>
          <a:xfrm>
            <a:off x="1594525" y="511450"/>
            <a:ext cx="2342100" cy="1378800"/>
          </a:xfrm>
          <a:prstGeom prst="wedgeRoundRectCallout">
            <a:avLst>
              <a:gd fmla="val 15937" name="adj1"/>
              <a:gd fmla="val 9361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Rigorous software engineering isn't that important, I'm just </a:t>
            </a:r>
            <a:r>
              <a:rPr i="1" lang="en" sz="1800">
                <a:latin typeface="Cabin"/>
                <a:ea typeface="Cabin"/>
                <a:cs typeface="Cabin"/>
                <a:sym typeface="Cabin"/>
              </a:rPr>
              <a:t>experimenting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!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89" name="Google Shape;38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085502" y="1917836"/>
            <a:ext cx="1910550" cy="271191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9"/>
          <p:cNvSpPr/>
          <p:nvPr/>
        </p:nvSpPr>
        <p:spPr>
          <a:xfrm>
            <a:off x="4101125" y="503200"/>
            <a:ext cx="3611100" cy="1378800"/>
          </a:xfrm>
          <a:prstGeom prst="wedgeRoundRectCallout">
            <a:avLst>
              <a:gd fmla="val -10760" name="adj1"/>
              <a:gd fmla="val 9347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You mean you're just 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bin"/>
                <a:ea typeface="Cabin"/>
                <a:cs typeface="Cabin"/>
                <a:sym typeface="Cabin"/>
              </a:rPr>
              <a:t>doing science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?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1" name="Google Shape;391;p5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59074" y="2086075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0"/>
          <p:cNvSpPr/>
          <p:nvPr/>
        </p:nvSpPr>
        <p:spPr>
          <a:xfrm>
            <a:off x="1594525" y="511450"/>
            <a:ext cx="2342100" cy="1378800"/>
          </a:xfrm>
          <a:prstGeom prst="wedgeRoundRectCallout">
            <a:avLst>
              <a:gd fmla="val 15937" name="adj1"/>
              <a:gd fmla="val 9361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I just want to see if my model </a:t>
            </a:r>
            <a:r>
              <a:rPr i="1" lang="en" sz="1800">
                <a:latin typeface="Cabin"/>
                <a:ea typeface="Cabin"/>
                <a:cs typeface="Cabin"/>
                <a:sym typeface="Cabin"/>
              </a:rPr>
              <a:t>works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 before I put it into production.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98" name="Google Shape;39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085502" y="1917836"/>
            <a:ext cx="1910550" cy="271191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/>
          <p:nvPr/>
        </p:nvSpPr>
        <p:spPr>
          <a:xfrm>
            <a:off x="4101125" y="503200"/>
            <a:ext cx="3611100" cy="1378800"/>
          </a:xfrm>
          <a:prstGeom prst="wedgeRoundRectCallout">
            <a:avLst>
              <a:gd fmla="val -10760" name="adj1"/>
              <a:gd fmla="val 9347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Don't you need to write </a:t>
            </a:r>
            <a:r>
              <a:rPr i="1" lang="en" sz="1800">
                <a:latin typeface="Cabin"/>
                <a:ea typeface="Cabin"/>
                <a:cs typeface="Cabin"/>
                <a:sym typeface="Cabin"/>
              </a:rPr>
              <a:t>correct code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 to make sure it works?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0" name="Google Shape;400;p6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800"/>
            <a:ext cx="8839200" cy="377582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anti-pattern: the need for speed</a:t>
            </a:r>
            <a:endParaRPr/>
          </a:p>
        </p:txBody>
      </p:sp>
      <p:cxnSp>
        <p:nvCxnSpPr>
          <p:cNvPr id="408" name="Google Shape;408;p61"/>
          <p:cNvCxnSpPr/>
          <p:nvPr/>
        </p:nvCxnSpPr>
        <p:spPr>
          <a:xfrm>
            <a:off x="5488900" y="2137675"/>
            <a:ext cx="3108600" cy="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61"/>
          <p:cNvCxnSpPr/>
          <p:nvPr/>
        </p:nvCxnSpPr>
        <p:spPr>
          <a:xfrm>
            <a:off x="1307235" y="2423805"/>
            <a:ext cx="3108600" cy="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0" name="Google Shape;4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00" y="1119373"/>
            <a:ext cx="809225" cy="80919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1"/>
          <p:cNvSpPr/>
          <p:nvPr/>
        </p:nvSpPr>
        <p:spPr>
          <a:xfrm>
            <a:off x="3591731" y="1567175"/>
            <a:ext cx="809100" cy="15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1"/>
          <p:cNvSpPr/>
          <p:nvPr/>
        </p:nvSpPr>
        <p:spPr>
          <a:xfrm>
            <a:off x="1409950" y="1217600"/>
            <a:ext cx="1079100" cy="15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1"/>
          <p:cNvSpPr/>
          <p:nvPr/>
        </p:nvSpPr>
        <p:spPr>
          <a:xfrm>
            <a:off x="2760894" y="1217600"/>
            <a:ext cx="1079100" cy="15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6429375" y="0"/>
            <a:ext cx="2673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about me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29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288"/>
            <a:ext cx="8839198" cy="381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2"/>
          <p:cNvPicPr preferRelativeResize="0"/>
          <p:nvPr/>
        </p:nvPicPr>
        <p:blipFill rotWithShape="1">
          <a:blip r:embed="rId3">
            <a:alphaModFix/>
          </a:blip>
          <a:srcRect b="5990" l="16483" r="23942" t="83598"/>
          <a:stretch/>
        </p:blipFill>
        <p:spPr>
          <a:xfrm>
            <a:off x="152400" y="3440700"/>
            <a:ext cx="8911200" cy="67222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6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1" name="Google Shape;4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62" y="1759720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2"/>
          <p:cNvSpPr/>
          <p:nvPr/>
        </p:nvSpPr>
        <p:spPr>
          <a:xfrm>
            <a:off x="2261900" y="1797125"/>
            <a:ext cx="702300" cy="15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3046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9" name="Google Shape;429;p63"/>
          <p:cNvPicPr preferRelativeResize="0"/>
          <p:nvPr/>
        </p:nvPicPr>
        <p:blipFill rotWithShape="1">
          <a:blip r:embed="rId3">
            <a:alphaModFix/>
          </a:blip>
          <a:srcRect b="58266" l="0" r="72002" t="22134"/>
          <a:stretch/>
        </p:blipFill>
        <p:spPr>
          <a:xfrm>
            <a:off x="2248000" y="853600"/>
            <a:ext cx="3269576" cy="18672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63"/>
          <p:cNvPicPr preferRelativeResize="0"/>
          <p:nvPr/>
        </p:nvPicPr>
        <p:blipFill rotWithShape="1">
          <a:blip r:embed="rId3">
            <a:alphaModFix/>
          </a:blip>
          <a:srcRect b="9794" l="2273" r="51524" t="66530"/>
          <a:stretch/>
        </p:blipFill>
        <p:spPr>
          <a:xfrm>
            <a:off x="2452525" y="3028700"/>
            <a:ext cx="4752750" cy="198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801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4"/>
          <p:cNvSpPr txBox="1"/>
          <p:nvPr/>
        </p:nvSpPr>
        <p:spPr>
          <a:xfrm>
            <a:off x="5814825" y="1015000"/>
            <a:ext cx="29223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bin"/>
                <a:ea typeface="Cabin"/>
                <a:cs typeface="Cabin"/>
                <a:sym typeface="Cabin"/>
              </a:rPr>
              <a:t>"Here's some code I wrote, but I don't want my client or decision maker to see"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3104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4" name="Google Shape;444;p65"/>
          <p:cNvGrpSpPr/>
          <p:nvPr/>
        </p:nvGrpSpPr>
        <p:grpSpPr>
          <a:xfrm>
            <a:off x="3592924" y="182350"/>
            <a:ext cx="5435999" cy="3385500"/>
            <a:chOff x="3592924" y="944350"/>
            <a:chExt cx="5435999" cy="3385500"/>
          </a:xfrm>
        </p:grpSpPr>
        <p:pic>
          <p:nvPicPr>
            <p:cNvPr id="445" name="Google Shape;445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92924" y="944350"/>
              <a:ext cx="5435999" cy="33855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46" name="Google Shape;446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7174" y="1075125"/>
              <a:ext cx="351850" cy="35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65"/>
            <p:cNvSpPr/>
            <p:nvPr/>
          </p:nvSpPr>
          <p:spPr>
            <a:xfrm>
              <a:off x="4131325" y="1115450"/>
              <a:ext cx="599100" cy="103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" name="Google Shape;448;p65"/>
          <p:cNvPicPr preferRelativeResize="0"/>
          <p:nvPr/>
        </p:nvPicPr>
        <p:blipFill rotWithShape="1">
          <a:blip r:embed="rId6">
            <a:alphaModFix/>
          </a:blip>
          <a:srcRect b="15777" l="49822" r="24094" t="71932"/>
          <a:stretch/>
        </p:blipFill>
        <p:spPr>
          <a:xfrm>
            <a:off x="184575" y="4216150"/>
            <a:ext cx="4165576" cy="84724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/>
          <p:nvPr>
            <p:ph type="title"/>
          </p:nvPr>
        </p:nvSpPr>
        <p:spPr>
          <a:xfrm>
            <a:off x="7166925" y="-400"/>
            <a:ext cx="1976700" cy="16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notebooks discourage good habits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54" name="Google Shape;454;p6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/>
          <p:nvPr>
            <p:ph type="title"/>
          </p:nvPr>
        </p:nvSpPr>
        <p:spPr>
          <a:xfrm>
            <a:off x="76200" y="4339725"/>
            <a:ext cx="27843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modularity</a:t>
            </a:r>
            <a:endParaRPr sz="4800"/>
          </a:p>
        </p:txBody>
      </p:sp>
      <p:sp>
        <p:nvSpPr>
          <p:cNvPr id="460" name="Google Shape;460;p6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1" name="Google Shape;46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01" y="195750"/>
            <a:ext cx="2392699" cy="39518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2" name="Google Shape;46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575" y="440750"/>
            <a:ext cx="3315099" cy="41471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8"/>
          <p:cNvSpPr txBox="1"/>
          <p:nvPr>
            <p:ph type="title"/>
          </p:nvPr>
        </p:nvSpPr>
        <p:spPr>
          <a:xfrm>
            <a:off x="22096" y="4357419"/>
            <a:ext cx="24954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testability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468" name="Google Shape;468;p6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9" name="Google Shape;46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50" y="99618"/>
            <a:ext cx="4074000" cy="1737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350" y="1905554"/>
            <a:ext cx="4669449" cy="29221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6" name="Google Shape;47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76200"/>
            <a:ext cx="5966574" cy="432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47" y="4694248"/>
            <a:ext cx="8953050" cy="3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00" y="2589164"/>
            <a:ext cx="8486000" cy="2257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70"/>
          <p:cNvSpPr/>
          <p:nvPr/>
        </p:nvSpPr>
        <p:spPr>
          <a:xfrm>
            <a:off x="2982800" y="3420450"/>
            <a:ext cx="4224900" cy="1426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7200"/>
            <a:ext cx="8839200" cy="155606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52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680044"/>
            <a:ext cx="8744085" cy="315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71"/>
          <p:cNvSpPr/>
          <p:nvPr/>
        </p:nvSpPr>
        <p:spPr>
          <a:xfrm>
            <a:off x="149350" y="3995325"/>
            <a:ext cx="8588100" cy="72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00575" cy="34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5570400" y="953675"/>
            <a:ext cx="3165000" cy="30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research engineer @ Ai2</a:t>
            </a:r>
            <a:endParaRPr sz="60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00" y="3556130"/>
            <a:ext cx="3448225" cy="15873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/>
          <p:nvPr>
            <p:ph type="title"/>
          </p:nvPr>
        </p:nvSpPr>
        <p:spPr>
          <a:xfrm>
            <a:off x="5403075" y="820750"/>
            <a:ext cx="3516000" cy="27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notebooks are way less helpful than my text editor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499" name="Google Shape;499;p7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0" name="Google Shape;5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some things are easier demonstrated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819" y="137901"/>
            <a:ext cx="1185300" cy="11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050" y="137900"/>
            <a:ext cx="1185300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50" y="2009850"/>
            <a:ext cx="4097100" cy="23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2400" y="1965229"/>
            <a:ext cx="4551601" cy="6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7297" y="2778561"/>
            <a:ext cx="1894244" cy="218804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7449" y="2098550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/>
          <p:nvPr/>
        </p:nvSpPr>
        <p:spPr>
          <a:xfrm>
            <a:off x="6941525" y="1304350"/>
            <a:ext cx="2116800" cy="735900"/>
          </a:xfrm>
          <a:prstGeom prst="wedgeRoundRectCallout">
            <a:avLst>
              <a:gd fmla="val -9335" name="adj1"/>
              <a:gd fmla="val 11635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Just run the cell first. And then just press TAB.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900" y="1819650"/>
            <a:ext cx="2648225" cy="10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819" y="137901"/>
            <a:ext cx="1185300" cy="11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9050" y="137900"/>
            <a:ext cx="1185300" cy="11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6" name="Google Shape;52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7449" y="2098550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/>
          <p:nvPr/>
        </p:nvSpPr>
        <p:spPr>
          <a:xfrm>
            <a:off x="6941525" y="1120175"/>
            <a:ext cx="2116800" cy="920100"/>
          </a:xfrm>
          <a:prstGeom prst="wedgeRoundRectCallout">
            <a:avLst>
              <a:gd fmla="val -9335" name="adj1"/>
              <a:gd fmla="val 11635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Just replace the parentheses with a question mark. And then just execute the cell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8" name="Google Shape;528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598" y="1817175"/>
            <a:ext cx="4067577" cy="11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5"/>
          <p:cNvSpPr txBox="1"/>
          <p:nvPr/>
        </p:nvSpPr>
        <p:spPr>
          <a:xfrm>
            <a:off x="4470625" y="2091275"/>
            <a:ext cx="2470800" cy="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6825" y="3434453"/>
            <a:ext cx="4623926" cy="1404247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5"/>
          <p:cNvSpPr/>
          <p:nvPr/>
        </p:nvSpPr>
        <p:spPr>
          <a:xfrm>
            <a:off x="158700" y="3341875"/>
            <a:ext cx="2044200" cy="16989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This also "uses up" a computation, so either I have to leave my ignorance there or have "out of order" cells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225" y="2206973"/>
            <a:ext cx="5172375" cy="180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819" y="137901"/>
            <a:ext cx="1185300" cy="11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9050" y="137900"/>
            <a:ext cx="1185300" cy="11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0" name="Google Shape;54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7449" y="2098550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6"/>
          <p:cNvSpPr/>
          <p:nvPr/>
        </p:nvSpPr>
        <p:spPr>
          <a:xfrm>
            <a:off x="6412675" y="1318250"/>
            <a:ext cx="2645700" cy="721800"/>
          </a:xfrm>
          <a:prstGeom prst="wedgeRoundRectCallout">
            <a:avLst>
              <a:gd fmla="val -9335" name="adj1"/>
              <a:gd fmla="val 11635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You may not want to use a filename as your variable name, but some people might!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2" name="Google Shape;54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050" y="2206975"/>
            <a:ext cx="3565400" cy="11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500" y="1535400"/>
            <a:ext cx="4259899" cy="8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00" y="1605275"/>
            <a:ext cx="4477701" cy="280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819" y="137901"/>
            <a:ext cx="1185300" cy="11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9050" y="137900"/>
            <a:ext cx="1185300" cy="11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2" name="Google Shape;552;p77"/>
          <p:cNvSpPr/>
          <p:nvPr/>
        </p:nvSpPr>
        <p:spPr>
          <a:xfrm>
            <a:off x="7629775" y="1151950"/>
            <a:ext cx="1047600" cy="735900"/>
          </a:xfrm>
          <a:prstGeom prst="wedgeRoundRectCallout">
            <a:avLst>
              <a:gd fmla="val -9335" name="adj1"/>
              <a:gd fmla="val 11635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...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3" name="Google Shape;553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8350" y="2393450"/>
            <a:ext cx="1701175" cy="23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75" y="1680950"/>
            <a:ext cx="3982380" cy="23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850" y="1686400"/>
            <a:ext cx="4402676" cy="12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819" y="137901"/>
            <a:ext cx="1185300" cy="11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9050" y="137900"/>
            <a:ext cx="1185300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0125" y="3011950"/>
            <a:ext cx="4093500" cy="20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78"/>
          <p:cNvSpPr/>
          <p:nvPr/>
        </p:nvSpPr>
        <p:spPr>
          <a:xfrm>
            <a:off x="7629775" y="1151950"/>
            <a:ext cx="1047600" cy="735900"/>
          </a:xfrm>
          <a:prstGeom prst="wedgeRoundRectCallout">
            <a:avLst>
              <a:gd fmla="val -9335" name="adj1"/>
              <a:gd fmla="val 11635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...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5" name="Google Shape;565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8350" y="2393450"/>
            <a:ext cx="1701175" cy="23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9"/>
          <p:cNvSpPr txBox="1"/>
          <p:nvPr>
            <p:ph type="title"/>
          </p:nvPr>
        </p:nvSpPr>
        <p:spPr>
          <a:xfrm>
            <a:off x="235500" y="64025"/>
            <a:ext cx="866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found</a:t>
            </a:r>
            <a:r>
              <a:rPr lang="en" sz="2400"/>
              <a:t> an extension called "hinterland" that does some of these, but...</a:t>
            </a:r>
            <a:endParaRPr sz="2400"/>
          </a:p>
        </p:txBody>
      </p:sp>
      <p:sp>
        <p:nvSpPr>
          <p:cNvPr id="571" name="Google Shape;571;p79"/>
          <p:cNvSpPr txBox="1"/>
          <p:nvPr>
            <p:ph idx="1" type="body"/>
          </p:nvPr>
        </p:nvSpPr>
        <p:spPr>
          <a:xfrm>
            <a:off x="311700" y="619075"/>
            <a:ext cx="85206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questionable autocomplete behavior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525" y="1043000"/>
            <a:ext cx="1745325" cy="9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78" y="966800"/>
            <a:ext cx="2276723" cy="92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79"/>
          <p:cNvCxnSpPr/>
          <p:nvPr/>
        </p:nvCxnSpPr>
        <p:spPr>
          <a:xfrm>
            <a:off x="3296575" y="1495450"/>
            <a:ext cx="17394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79"/>
          <p:cNvSpPr txBox="1"/>
          <p:nvPr/>
        </p:nvSpPr>
        <p:spPr>
          <a:xfrm>
            <a:off x="3586500" y="1128275"/>
            <a:ext cx="1052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enter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76" name="Google Shape;57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059" y="2370800"/>
            <a:ext cx="2770790" cy="1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8675" y="2138750"/>
            <a:ext cx="2586025" cy="15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9"/>
          <p:cNvSpPr txBox="1"/>
          <p:nvPr>
            <p:ph idx="1" type="body"/>
          </p:nvPr>
        </p:nvSpPr>
        <p:spPr>
          <a:xfrm>
            <a:off x="311700" y="1914475"/>
            <a:ext cx="85206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can only autocomplete things that have been executed</a:t>
            </a:r>
            <a:endParaRPr/>
          </a:p>
        </p:txBody>
      </p:sp>
      <p:sp>
        <p:nvSpPr>
          <p:cNvPr id="579" name="Google Shape;579;p79"/>
          <p:cNvSpPr txBox="1"/>
          <p:nvPr>
            <p:ph idx="1" type="body"/>
          </p:nvPr>
        </p:nvSpPr>
        <p:spPr>
          <a:xfrm>
            <a:off x="311700" y="3819475"/>
            <a:ext cx="48375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means still can't handle type hints 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/>
              <a:t> blocks</a:t>
            </a:r>
            <a:endParaRPr/>
          </a:p>
        </p:txBody>
      </p:sp>
      <p:pic>
        <p:nvPicPr>
          <p:cNvPr id="580" name="Google Shape;580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9300" y="4122500"/>
            <a:ext cx="3076699" cy="9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819" y="137901"/>
            <a:ext cx="1185300" cy="11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050" y="137900"/>
            <a:ext cx="1185300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25" y="1507525"/>
            <a:ext cx="3150175" cy="16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50" y="3498050"/>
            <a:ext cx="4334250" cy="1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9500" y="1507525"/>
            <a:ext cx="4966574" cy="1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80"/>
          <p:cNvSpPr/>
          <p:nvPr/>
        </p:nvSpPr>
        <p:spPr>
          <a:xfrm>
            <a:off x="7629775" y="1151950"/>
            <a:ext cx="1047600" cy="735900"/>
          </a:xfrm>
          <a:prstGeom prst="wedgeRoundRectCallout">
            <a:avLst>
              <a:gd fmla="val -9335" name="adj1"/>
              <a:gd fmla="val 11635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...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2" name="Google Shape;592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8350" y="2393450"/>
            <a:ext cx="1701175" cy="23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0" y="116350"/>
            <a:ext cx="6913651" cy="2644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8" name="Google Shape;59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000" y="344949"/>
            <a:ext cx="5158600" cy="1765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9" name="Google Shape;59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25" y="2404750"/>
            <a:ext cx="4469076" cy="25974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0" name="Google Shape;600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6175" y="2404750"/>
            <a:ext cx="4469075" cy="220102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1" name="Google Shape;601;p8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490250" y="450150"/>
            <a:ext cx="428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know a few things about python</a:t>
            </a:r>
            <a:endParaRPr sz="60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100" y="115675"/>
            <a:ext cx="3811375" cy="49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363" y="2888526"/>
            <a:ext cx="408025" cy="4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2"/>
          <p:cNvSpPr txBox="1"/>
          <p:nvPr>
            <p:ph type="title"/>
          </p:nvPr>
        </p:nvSpPr>
        <p:spPr>
          <a:xfrm>
            <a:off x="304050" y="450150"/>
            <a:ext cx="3206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are the tools that help me be productive and write good code</a:t>
            </a:r>
            <a:endParaRPr/>
          </a:p>
        </p:txBody>
      </p:sp>
      <p:pic>
        <p:nvPicPr>
          <p:cNvPr id="607" name="Google Shape;6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1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650" y="1816275"/>
            <a:ext cx="3086100" cy="1695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4" name="Google Shape;61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356249" y="1946150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3"/>
          <p:cNvSpPr/>
          <p:nvPr/>
        </p:nvSpPr>
        <p:spPr>
          <a:xfrm>
            <a:off x="1150325" y="864675"/>
            <a:ext cx="2116800" cy="951600"/>
          </a:xfrm>
          <a:prstGeom prst="wedgeRoundRectCallout">
            <a:avLst>
              <a:gd fmla="val 23668" name="adj1"/>
              <a:gd fmla="val 10760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You just need to use the next-generation JupyterLab.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6" name="Google Shape;616;p8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4"/>
          <p:cNvPicPr preferRelativeResize="0"/>
          <p:nvPr/>
        </p:nvPicPr>
        <p:blipFill rotWithShape="1">
          <a:blip r:embed="rId3">
            <a:alphaModFix/>
          </a:blip>
          <a:srcRect b="0" l="11917" r="0" t="0"/>
          <a:stretch/>
        </p:blipFill>
        <p:spPr>
          <a:xfrm>
            <a:off x="0" y="0"/>
            <a:ext cx="6040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4"/>
          <p:cNvSpPr txBox="1"/>
          <p:nvPr>
            <p:ph type="title"/>
          </p:nvPr>
        </p:nvSpPr>
        <p:spPr>
          <a:xfrm>
            <a:off x="6082439" y="1236450"/>
            <a:ext cx="3003300" cy="21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notebooks encourage bad processes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623" name="Google Shape;623;p8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3715"/>
            <a:ext cx="9144003" cy="262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3" y="61721"/>
            <a:ext cx="4761972" cy="220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975" y="195874"/>
            <a:ext cx="4032414" cy="2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6"/>
          <p:cNvPicPr preferRelativeResize="0"/>
          <p:nvPr/>
        </p:nvPicPr>
        <p:blipFill rotWithShape="1">
          <a:blip r:embed="rId4">
            <a:alphaModFix/>
          </a:blip>
          <a:srcRect b="65773" l="0" r="0" t="0"/>
          <a:stretch/>
        </p:blipFill>
        <p:spPr>
          <a:xfrm>
            <a:off x="1962150" y="71448"/>
            <a:ext cx="4762500" cy="171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8" name="Google Shape;63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150" y="71438"/>
            <a:ext cx="4762500" cy="5000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9" name="Google Shape;639;p86"/>
          <p:cNvPicPr preferRelativeResize="0"/>
          <p:nvPr/>
        </p:nvPicPr>
        <p:blipFill rotWithShape="1">
          <a:blip r:embed="rId4">
            <a:alphaModFix/>
          </a:blip>
          <a:srcRect b="34666" l="0" r="0" t="0"/>
          <a:stretch/>
        </p:blipFill>
        <p:spPr>
          <a:xfrm>
            <a:off x="1962150" y="71450"/>
            <a:ext cx="4762500" cy="3267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0" name="Google Shape;640;p8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5300"/>
            <a:ext cx="7934801" cy="13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07950"/>
            <a:ext cx="8768349" cy="14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8" name="Google Shape;64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471" y="1148175"/>
            <a:ext cx="542000" cy="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7"/>
          <p:cNvSpPr/>
          <p:nvPr/>
        </p:nvSpPr>
        <p:spPr>
          <a:xfrm>
            <a:off x="1009575" y="1243850"/>
            <a:ext cx="4123200" cy="138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8"/>
          <p:cNvSpPr txBox="1"/>
          <p:nvPr>
            <p:ph type="title"/>
          </p:nvPr>
        </p:nvSpPr>
        <p:spPr>
          <a:xfrm>
            <a:off x="5728350" y="1111575"/>
            <a:ext cx="3297000" cy="25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notebooks HINDER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reproducible + extensible science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655" name="Google Shape;655;p8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6" name="Google Shape;6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193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9"/>
          <p:cNvSpPr txBox="1"/>
          <p:nvPr/>
        </p:nvSpPr>
        <p:spPr>
          <a:xfrm>
            <a:off x="7125893" y="4458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90"/>
          <p:cNvPicPr preferRelativeResize="0"/>
          <p:nvPr/>
        </p:nvPicPr>
        <p:blipFill rotWithShape="1">
          <a:blip r:embed="rId3">
            <a:alphaModFix/>
          </a:blip>
          <a:srcRect b="0" l="0" r="0" t="1019"/>
          <a:stretch/>
        </p:blipFill>
        <p:spPr>
          <a:xfrm>
            <a:off x="2743200" y="201925"/>
            <a:ext cx="6370599" cy="47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8" name="Google Shape;668;p90"/>
          <p:cNvSpPr txBox="1"/>
          <p:nvPr>
            <p:ph type="title"/>
          </p:nvPr>
        </p:nvSpPr>
        <p:spPr>
          <a:xfrm>
            <a:off x="203725" y="831150"/>
            <a:ext cx="261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notebooks are a recipe for poorly factored code</a:t>
            </a:r>
            <a:endParaRPr sz="4000"/>
          </a:p>
        </p:txBody>
      </p:sp>
      <p:cxnSp>
        <p:nvCxnSpPr>
          <p:cNvPr id="669" name="Google Shape;669;p90"/>
          <p:cNvCxnSpPr/>
          <p:nvPr/>
        </p:nvCxnSpPr>
        <p:spPr>
          <a:xfrm>
            <a:off x="3483875" y="1902250"/>
            <a:ext cx="4856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90"/>
          <p:cNvCxnSpPr/>
          <p:nvPr/>
        </p:nvCxnSpPr>
        <p:spPr>
          <a:xfrm>
            <a:off x="3483875" y="2261996"/>
            <a:ext cx="4856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90"/>
          <p:cNvCxnSpPr/>
          <p:nvPr/>
        </p:nvCxnSpPr>
        <p:spPr>
          <a:xfrm>
            <a:off x="3483875" y="2598677"/>
            <a:ext cx="2934900" cy="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455" y="0"/>
            <a:ext cx="62345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1"/>
          <p:cNvSpPr txBox="1"/>
          <p:nvPr>
            <p:ph type="title"/>
          </p:nvPr>
        </p:nvSpPr>
        <p:spPr>
          <a:xfrm>
            <a:off x="263775" y="121750"/>
            <a:ext cx="2536200" cy="4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idea: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train a neural network to generate music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this is the true story of an idea that my co-workers and I were kicking around at lunch a couple of months ago, there was more to the idea but this was at the core</a:t>
            </a:r>
            <a:endParaRPr sz="3000"/>
          </a:p>
        </p:txBody>
      </p:sp>
      <p:sp>
        <p:nvSpPr>
          <p:cNvPr id="678" name="Google Shape;678;p9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166520" y="450150"/>
            <a:ext cx="4653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know a few things about data science</a:t>
            </a:r>
            <a:endParaRPr sz="60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48" y="149352"/>
            <a:ext cx="368803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0" cy="426874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9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p9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"standing on the shoulders of giants, etc., etc."</a:t>
            </a:r>
            <a:endParaRPr/>
          </a:p>
        </p:txBody>
      </p:sp>
      <p:sp>
        <p:nvSpPr>
          <p:cNvPr id="686" name="Google Shape;686;p92"/>
          <p:cNvSpPr/>
          <p:nvPr/>
        </p:nvSpPr>
        <p:spPr>
          <a:xfrm>
            <a:off x="2675025" y="2623385"/>
            <a:ext cx="1590600" cy="1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92"/>
          <p:cNvSpPr/>
          <p:nvPr/>
        </p:nvSpPr>
        <p:spPr>
          <a:xfrm>
            <a:off x="3274075" y="2851975"/>
            <a:ext cx="1216200" cy="1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203" cy="4481352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3"/>
          <p:cNvSpPr/>
          <p:nvPr/>
        </p:nvSpPr>
        <p:spPr>
          <a:xfrm>
            <a:off x="2679100" y="1619575"/>
            <a:ext cx="2239800" cy="1619700"/>
          </a:xfrm>
          <a:prstGeom prst="wedgeRoundRectCallout">
            <a:avLst>
              <a:gd fmla="val -114901" name="adj1"/>
              <a:gd fmla="val 6675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😬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was hoping for model.py or models.py or something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94" name="Google Shape;694;p93"/>
          <p:cNvSpPr/>
          <p:nvPr/>
        </p:nvSpPr>
        <p:spPr>
          <a:xfrm>
            <a:off x="2679100" y="1619575"/>
            <a:ext cx="2239800" cy="1619700"/>
          </a:xfrm>
          <a:prstGeom prst="wedgeRoundRectCallout">
            <a:avLst>
              <a:gd fmla="val -114901" name="adj1"/>
              <a:gd fmla="val 6675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hoping for </a:t>
            </a:r>
            <a:r>
              <a:rPr lang="en">
                <a:solidFill>
                  <a:srgbClr val="0000FF"/>
                </a:solidFill>
              </a:rPr>
              <a:t>model.py</a:t>
            </a:r>
            <a:r>
              <a:rPr lang="en"/>
              <a:t> or </a:t>
            </a:r>
            <a:r>
              <a:rPr lang="en">
                <a:solidFill>
                  <a:srgbClr val="0000FF"/>
                </a:solidFill>
              </a:rPr>
              <a:t>models.py</a:t>
            </a:r>
            <a:r>
              <a:rPr lang="en"/>
              <a:t> or something</a:t>
            </a:r>
            <a:endParaRPr/>
          </a:p>
        </p:txBody>
      </p:sp>
      <p:sp>
        <p:nvSpPr>
          <p:cNvPr id="695" name="Google Shape;695;p9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6" name="Google Shape;696;p93"/>
          <p:cNvSpPr/>
          <p:nvPr/>
        </p:nvSpPr>
        <p:spPr>
          <a:xfrm>
            <a:off x="361500" y="2779675"/>
            <a:ext cx="1156800" cy="1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93"/>
          <p:cNvSpPr/>
          <p:nvPr/>
        </p:nvSpPr>
        <p:spPr>
          <a:xfrm>
            <a:off x="431250" y="494600"/>
            <a:ext cx="1345200" cy="1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3"/>
          <p:cNvSpPr/>
          <p:nvPr/>
        </p:nvSpPr>
        <p:spPr>
          <a:xfrm>
            <a:off x="3775100" y="1390650"/>
            <a:ext cx="2239800" cy="1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925" y="1790900"/>
            <a:ext cx="659475" cy="6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0175"/>
            <a:ext cx="7153823" cy="1541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5" name="Google Shape;705;p9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nope</a:t>
            </a:r>
            <a:endParaRPr/>
          </a:p>
        </p:txBody>
      </p:sp>
      <p:pic>
        <p:nvPicPr>
          <p:cNvPr id="706" name="Google Shape;70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362202"/>
            <a:ext cx="7090273" cy="2746674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94"/>
          <p:cNvSpPr/>
          <p:nvPr/>
        </p:nvSpPr>
        <p:spPr>
          <a:xfrm>
            <a:off x="4200675" y="4154000"/>
            <a:ext cx="3033900" cy="8682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pytorch 0.3? 0.4? 0.4.1?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I suppose I could guess based on the commit date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8" name="Google Shape;708;p9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9" name="Google Shape;709;p94"/>
          <p:cNvSpPr/>
          <p:nvPr/>
        </p:nvSpPr>
        <p:spPr>
          <a:xfrm>
            <a:off x="1022500" y="3027550"/>
            <a:ext cx="1030200" cy="1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aside</a:t>
            </a:r>
            <a:endParaRPr/>
          </a:p>
        </p:txBody>
      </p:sp>
      <p:pic>
        <p:nvPicPr>
          <p:cNvPr id="715" name="Google Shape;71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870" y="301975"/>
            <a:ext cx="5351201" cy="453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95"/>
          <p:cNvPicPr preferRelativeResize="0"/>
          <p:nvPr/>
        </p:nvPicPr>
        <p:blipFill rotWithShape="1">
          <a:blip r:embed="rId4">
            <a:alphaModFix/>
          </a:blip>
          <a:srcRect b="0" l="16867" r="0" t="0"/>
          <a:stretch/>
        </p:blipFill>
        <p:spPr>
          <a:xfrm>
            <a:off x="130700" y="1269750"/>
            <a:ext cx="3474724" cy="1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5950" y="3281625"/>
            <a:ext cx="1709475" cy="17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1075"/>
            <a:ext cx="8839203" cy="26200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4" name="Google Shape;72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50" y="62625"/>
            <a:ext cx="6382399" cy="2190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5" name="Google Shape;725;p96"/>
          <p:cNvSpPr/>
          <p:nvPr/>
        </p:nvSpPr>
        <p:spPr>
          <a:xfrm>
            <a:off x="6742275" y="127136"/>
            <a:ext cx="2043900" cy="322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model definition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6" name="Google Shape;726;p96"/>
          <p:cNvSpPr/>
          <p:nvPr/>
        </p:nvSpPr>
        <p:spPr>
          <a:xfrm>
            <a:off x="6742275" y="584316"/>
            <a:ext cx="2043900" cy="614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model instantiation (with hard-coded parameters)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7" name="Google Shape;727;p96"/>
          <p:cNvSpPr/>
          <p:nvPr/>
        </p:nvSpPr>
        <p:spPr>
          <a:xfrm>
            <a:off x="6742275" y="1346336"/>
            <a:ext cx="2043900" cy="322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more parameters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8" name="Google Shape;728;p96"/>
          <p:cNvSpPr/>
          <p:nvPr/>
        </p:nvSpPr>
        <p:spPr>
          <a:xfrm>
            <a:off x="6742275" y="1803536"/>
            <a:ext cx="2043900" cy="322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hard-coded paths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9" name="Google Shape;729;p96"/>
          <p:cNvSpPr/>
          <p:nvPr/>
        </p:nvSpPr>
        <p:spPr>
          <a:xfrm>
            <a:off x="3313275" y="2870336"/>
            <a:ext cx="2043900" cy="322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bin"/>
                <a:ea typeface="Cabin"/>
                <a:cs typeface="Cabin"/>
                <a:sym typeface="Cabin"/>
              </a:rPr>
              <a:t>more</a:t>
            </a:r>
            <a:r>
              <a:rPr lang="en">
                <a:latin typeface="Cabin"/>
                <a:ea typeface="Cabin"/>
                <a:cs typeface="Cabin"/>
                <a:sym typeface="Cabin"/>
              </a:rPr>
              <a:t> parameters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0" name="Google Shape;730;p96"/>
          <p:cNvSpPr/>
          <p:nvPr/>
        </p:nvSpPr>
        <p:spPr>
          <a:xfrm>
            <a:off x="4380075" y="3479936"/>
            <a:ext cx="2043900" cy="322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training loop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1" name="Google Shape;731;p9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1075"/>
            <a:ext cx="8839203" cy="26200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7" name="Google Shape;73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50" y="62625"/>
            <a:ext cx="6382399" cy="2190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8" name="Google Shape;738;p97"/>
          <p:cNvSpPr/>
          <p:nvPr/>
        </p:nvSpPr>
        <p:spPr>
          <a:xfrm>
            <a:off x="288900" y="704550"/>
            <a:ext cx="6315000" cy="4049400"/>
          </a:xfrm>
          <a:prstGeom prst="rect">
            <a:avLst/>
          </a:prstGeom>
          <a:solidFill>
            <a:srgbClr val="F4CCCC">
              <a:alpha val="8923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bin"/>
              <a:buChar char="●"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This code is pretty much </a:t>
            </a:r>
            <a:r>
              <a:rPr b="1" lang="en" sz="1800">
                <a:latin typeface="Cabin"/>
                <a:ea typeface="Cabin"/>
                <a:cs typeface="Cabin"/>
                <a:sym typeface="Cabin"/>
              </a:rPr>
              <a:t>impossible 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for me to use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bin"/>
              <a:buChar char="●"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First, I have to look at the notebooks, manually install all the dependencies, and hope I got the right version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bin"/>
              <a:buChar char="●"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Then either: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bin"/>
              <a:buChar char="○"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I can run it the </a:t>
            </a:r>
            <a:r>
              <a:rPr i="1" lang="en" sz="1800">
                <a:latin typeface="Cabin"/>
                <a:ea typeface="Cabin"/>
                <a:cs typeface="Cabin"/>
                <a:sym typeface="Cabin"/>
              </a:rPr>
              <a:t>exact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 same way on the </a:t>
            </a:r>
            <a:r>
              <a:rPr i="1" lang="en" sz="1800">
                <a:latin typeface="Cabin"/>
                <a:ea typeface="Cabin"/>
                <a:cs typeface="Cabin"/>
                <a:sym typeface="Cabin"/>
              </a:rPr>
              <a:t>exact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 same data (at the exact same paths!), or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bin"/>
              <a:buChar char="○"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I can copy the notebook and try to figure out how to modify it (forcing me to work in a notebook), or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bin"/>
              <a:buChar char="○"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I can do a lot of work to copy and paste the right parts into a module that I can import into my own code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1249" y="2098550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7"/>
          <p:cNvSpPr/>
          <p:nvPr/>
        </p:nvSpPr>
        <p:spPr>
          <a:xfrm>
            <a:off x="6865325" y="1017075"/>
            <a:ext cx="2116800" cy="987600"/>
          </a:xfrm>
          <a:prstGeom prst="wedgeRoundRectCallout">
            <a:avLst>
              <a:gd fmla="val -13963" name="adj1"/>
              <a:gd fmla="val 10051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You know, there is a tool called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nbconvert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1" name="Google Shape;741;p97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(yes, I am aware of nbconvert)</a:t>
            </a:r>
            <a:endParaRPr/>
          </a:p>
        </p:txBody>
      </p:sp>
      <p:sp>
        <p:nvSpPr>
          <p:cNvPr id="747" name="Google Shape;747;p98"/>
          <p:cNvSpPr txBox="1"/>
          <p:nvPr>
            <p:ph idx="1" type="body"/>
          </p:nvPr>
        </p:nvSpPr>
        <p:spPr>
          <a:xfrm>
            <a:off x="311700" y="1152475"/>
            <a:ext cx="85206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$ jupyter nbconvert music_generation_training_nottingham.ipynb --to python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48" name="Google Shape;74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9775"/>
            <a:ext cx="4065247" cy="31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98"/>
          <p:cNvSpPr txBox="1"/>
          <p:nvPr/>
        </p:nvSpPr>
        <p:spPr>
          <a:xfrm>
            <a:off x="4514500" y="1917400"/>
            <a:ext cx="44232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still mixes "library" code and "execution" code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still have to go through and perform surgery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still no requirements.txt / unit tests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still few comments :(</a:t>
            </a:r>
            <a:endParaRPr sz="1800"/>
          </a:p>
        </p:txBody>
      </p:sp>
      <p:sp>
        <p:nvSpPr>
          <p:cNvPr id="750" name="Google Shape;750;p9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9"/>
          <p:cNvSpPr txBox="1"/>
          <p:nvPr>
            <p:ph type="title"/>
          </p:nvPr>
        </p:nvSpPr>
        <p:spPr>
          <a:xfrm>
            <a:off x="1728675" y="64025"/>
            <a:ext cx="56664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to be perfectly fair</a:t>
            </a:r>
            <a:endParaRPr sz="6000"/>
          </a:p>
        </p:txBody>
      </p:sp>
      <p:sp>
        <p:nvSpPr>
          <p:cNvPr id="756" name="Google Shape;756;p99"/>
          <p:cNvSpPr txBox="1"/>
          <p:nvPr>
            <p:ph idx="1" type="body"/>
          </p:nvPr>
        </p:nvSpPr>
        <p:spPr>
          <a:xfrm>
            <a:off x="311700" y="1228675"/>
            <a:ext cx="87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is someone's fun project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kudos to them for sharing what they did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likely they thought they were being helpful by providing notebooks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they did was make it semi-possible (but not easy) for me to repeat their exact same code (but only if I have my data at the exact same paths and the right versions of all their dependencies,</a:t>
            </a:r>
            <a:r>
              <a:rPr lang="en" sz="2000"/>
              <a:t> ¯\_(ツ)_/¯)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while making it very hard for me to build new things on top of their code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again, lots of non-notebook code has these same issues, it's just that notebooks implicitly </a:t>
            </a:r>
            <a:r>
              <a:rPr i="1" lang="en" sz="2000"/>
              <a:t>encourage</a:t>
            </a:r>
            <a:r>
              <a:rPr lang="en" sz="2000"/>
              <a:t> a workflow that has these issues</a:t>
            </a:r>
            <a:endParaRPr sz="2000"/>
          </a:p>
        </p:txBody>
      </p:sp>
      <p:sp>
        <p:nvSpPr>
          <p:cNvPr id="757" name="Google Shape;757;p9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924" y="0"/>
            <a:ext cx="44260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00"/>
          <p:cNvSpPr txBox="1"/>
          <p:nvPr>
            <p:ph type="title"/>
          </p:nvPr>
        </p:nvSpPr>
        <p:spPr>
          <a:xfrm>
            <a:off x="392075" y="450150"/>
            <a:ext cx="428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but imagine...</a:t>
            </a:r>
            <a:endParaRPr sz="6000"/>
          </a:p>
        </p:txBody>
      </p:sp>
      <p:sp>
        <p:nvSpPr>
          <p:cNvPr id="764" name="Google Shape;764;p10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imagine...</a:t>
            </a:r>
            <a:endParaRPr/>
          </a:p>
        </p:txBody>
      </p:sp>
      <p:sp>
        <p:nvSpPr>
          <p:cNvPr id="770" name="Google Shape;770;p101"/>
          <p:cNvSpPr txBox="1"/>
          <p:nvPr>
            <p:ph idx="1" type="body"/>
          </p:nvPr>
        </p:nvSpPr>
        <p:spPr>
          <a:xfrm>
            <a:off x="311700" y="1152475"/>
            <a:ext cx="4729200" cy="3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requirements.txt</a:t>
            </a:r>
            <a:r>
              <a:rPr lang="en"/>
              <a:t> (possibly even a Docker image) indicating exactly what dependencies I need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clean, parameterizable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load_data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.py</a:t>
            </a:r>
            <a:r>
              <a:rPr lang="en"/>
              <a:t> </a:t>
            </a:r>
            <a:r>
              <a:rPr lang="en"/>
              <a:t>and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model.py </a:t>
            </a:r>
            <a:r>
              <a:rPr lang="en"/>
              <a:t>with good documentation and unit tests (but I repeat myself)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easy way to programmatically specify model parameters, data paths, and so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run_experiment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.py</a:t>
            </a:r>
            <a:r>
              <a:rPr lang="en"/>
              <a:t> script that replicates exactly the original result, and that can be tweaked in obvious ways to run novel variants</a:t>
            </a:r>
            <a:endParaRPr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500" y="1398725"/>
            <a:ext cx="3798300" cy="28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01"/>
          <p:cNvSpPr/>
          <p:nvPr/>
        </p:nvSpPr>
        <p:spPr>
          <a:xfrm>
            <a:off x="8095938" y="3995500"/>
            <a:ext cx="763376" cy="3391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Impact"/>
              </a:rPr>
              <a:t>YOU</a:t>
            </a:r>
          </a:p>
        </p:txBody>
      </p:sp>
      <p:sp>
        <p:nvSpPr>
          <p:cNvPr id="773" name="Google Shape;773;p101"/>
          <p:cNvSpPr txBox="1"/>
          <p:nvPr/>
        </p:nvSpPr>
        <p:spPr>
          <a:xfrm>
            <a:off x="7125893" y="-8503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540300" y="216425"/>
            <a:ext cx="809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know a few things about software engineering</a:t>
            </a:r>
            <a:endParaRPr sz="36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8050"/>
            <a:ext cx="8839204" cy="1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425" y="3378362"/>
            <a:ext cx="4352175" cy="1157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25" y="3066751"/>
            <a:ext cx="3877700" cy="17810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2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52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28800"/>
            <a:ext cx="7294046" cy="32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25" y="2117775"/>
            <a:ext cx="87439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3"/>
          <p:cNvSpPr txBox="1"/>
          <p:nvPr>
            <p:ph type="title"/>
          </p:nvPr>
        </p:nvSpPr>
        <p:spPr>
          <a:xfrm>
            <a:off x="1651150" y="169650"/>
            <a:ext cx="600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notebooks make it hard to collaborate across mediA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87" name="Google Shape;787;p103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4"/>
          <p:cNvSpPr txBox="1"/>
          <p:nvPr>
            <p:ph type="title"/>
          </p:nvPr>
        </p:nvSpPr>
        <p:spPr>
          <a:xfrm>
            <a:off x="152400" y="292625"/>
            <a:ext cx="8950200" cy="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the scene: pytorch slack, #beginner channel</a:t>
            </a:r>
            <a:endParaRPr sz="4200"/>
          </a:p>
        </p:txBody>
      </p:sp>
      <p:pic>
        <p:nvPicPr>
          <p:cNvPr id="793" name="Google Shape;79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925"/>
            <a:ext cx="8839199" cy="2973064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04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4600"/>
            <a:ext cx="8839201" cy="2132478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05"/>
          <p:cNvSpPr txBox="1"/>
          <p:nvPr>
            <p:ph type="title"/>
          </p:nvPr>
        </p:nvSpPr>
        <p:spPr>
          <a:xfrm>
            <a:off x="410725" y="392075"/>
            <a:ext cx="82800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"It never hurts to help!"</a:t>
            </a:r>
            <a:endParaRPr sz="7200"/>
          </a:p>
        </p:txBody>
      </p:sp>
      <p:sp>
        <p:nvSpPr>
          <p:cNvPr id="801" name="Google Shape;801;p105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06"/>
          <p:cNvPicPr preferRelativeResize="0"/>
          <p:nvPr/>
        </p:nvPicPr>
        <p:blipFill rotWithShape="1">
          <a:blip r:embed="rId3">
            <a:alphaModFix/>
          </a:blip>
          <a:srcRect b="0" l="0" r="36143" t="0"/>
          <a:stretch/>
        </p:blipFill>
        <p:spPr>
          <a:xfrm>
            <a:off x="152400" y="280050"/>
            <a:ext cx="7209953" cy="41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249" y="2098550"/>
            <a:ext cx="1910552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6"/>
          <p:cNvSpPr/>
          <p:nvPr/>
        </p:nvSpPr>
        <p:spPr>
          <a:xfrm>
            <a:off x="6865325" y="1017075"/>
            <a:ext cx="2116800" cy="951600"/>
          </a:xfrm>
          <a:prstGeom prst="wedgeRoundRectCallout">
            <a:avLst>
              <a:gd fmla="val -13963" name="adj1"/>
              <a:gd fmla="val 10051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I imagine it took you a few tries to produce that, a notebook would have made it easier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9" name="Google Shape;809;p106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7"/>
          <p:cNvSpPr txBox="1"/>
          <p:nvPr>
            <p:ph type="title"/>
          </p:nvPr>
        </p:nvSpPr>
        <p:spPr>
          <a:xfrm>
            <a:off x="7494225" y="1418900"/>
            <a:ext cx="1608300" cy="23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</a:t>
            </a:r>
            <a:r>
              <a:rPr lang="en"/>
              <a:t>I guess I could do that IN a notebook</a:t>
            </a:r>
            <a:endParaRPr/>
          </a:p>
        </p:txBody>
      </p:sp>
      <p:pic>
        <p:nvPicPr>
          <p:cNvPr id="815" name="Google Shape;81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1650"/>
            <a:ext cx="7418026" cy="47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07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to copy and paste into slack?</a:t>
            </a:r>
            <a:endParaRPr/>
          </a:p>
        </p:txBody>
      </p:sp>
      <p:sp>
        <p:nvSpPr>
          <p:cNvPr id="822" name="Google Shape;822;p108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all -&gt; copy -&gt; paste</a:t>
            </a:r>
            <a:endParaRPr/>
          </a:p>
        </p:txBody>
      </p:sp>
      <p:pic>
        <p:nvPicPr>
          <p:cNvPr id="828" name="Google Shape;82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0267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174" y="292625"/>
            <a:ext cx="3259650" cy="44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09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cells -&gt; edit -&gt; copy cells -&gt; paste</a:t>
            </a:r>
            <a:endParaRPr/>
          </a:p>
        </p:txBody>
      </p:sp>
      <p:sp>
        <p:nvSpPr>
          <p:cNvPr id="836" name="Google Shape;836;p110"/>
          <p:cNvSpPr/>
          <p:nvPr/>
        </p:nvSpPr>
        <p:spPr>
          <a:xfrm>
            <a:off x="2079725" y="1714500"/>
            <a:ext cx="4829100" cy="2556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bin"/>
                <a:ea typeface="Cabin"/>
                <a:cs typeface="Cabin"/>
                <a:sym typeface="Cabin"/>
              </a:rPr>
              <a:t>doesn't seem to do anything outside of the notebook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bin"/>
                <a:ea typeface="Cabin"/>
                <a:cs typeface="Cabin"/>
                <a:sym typeface="Cabin"/>
              </a:rPr>
              <a:t>that is, when you go to Slack, there's nothing in the clipboard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7" name="Google Shape;837;p110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cells -&gt; copy -&gt; paste</a:t>
            </a:r>
            <a:endParaRPr/>
          </a:p>
        </p:txBody>
      </p:sp>
      <p:pic>
        <p:nvPicPr>
          <p:cNvPr id="843" name="Google Shape;84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60241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1"/>
          <p:cNvSpPr txBox="1"/>
          <p:nvPr/>
        </p:nvSpPr>
        <p:spPr>
          <a:xfrm>
            <a:off x="7125893" y="4792097"/>
            <a:ext cx="1976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@joelgrus #jupytercon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